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809" r:id="rId5"/>
    <p:sldMasterId id="2147483909" r:id="rId6"/>
  </p:sldMasterIdLst>
  <p:notesMasterIdLst>
    <p:notesMasterId r:id="rId20"/>
  </p:notesMasterIdLst>
  <p:handoutMasterIdLst>
    <p:handoutMasterId r:id="rId21"/>
  </p:handoutMasterIdLst>
  <p:sldIdLst>
    <p:sldId id="2145706456" r:id="rId7"/>
    <p:sldId id="2147472425" r:id="rId8"/>
    <p:sldId id="2147472428" r:id="rId9"/>
    <p:sldId id="2147472426" r:id="rId10"/>
    <p:sldId id="2147472427" r:id="rId11"/>
    <p:sldId id="2147472430" r:id="rId12"/>
    <p:sldId id="2147472431" r:id="rId13"/>
    <p:sldId id="2147472453" r:id="rId14"/>
    <p:sldId id="2147472432" r:id="rId15"/>
    <p:sldId id="2147472429" r:id="rId16"/>
    <p:sldId id="2147472433" r:id="rId17"/>
    <p:sldId id="2147472434" r:id="rId18"/>
    <p:sldId id="2147472435" r:id="rId19"/>
  </p:sldIdLst>
  <p:sldSz cx="12192000" cy="6858000"/>
  <p:notesSz cx="6858000" cy="9144000"/>
  <p:embeddedFontLst>
    <p:embeddedFont>
      <p:font typeface="Arial Black" panose="020B0A04020102020204" pitchFamily="34" charset="0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Poppins ExtraBold" panose="00000900000000000000"/>
      <p:bold r:id="rId27"/>
      <p:boldItalic r:id="rId28"/>
    </p:embeddedFont>
    <p:embeddedFont>
      <p:font typeface="Poppins ExtraLight" panose="00000300000000000000"/>
      <p:regular r:id="rId29"/>
      <p:italic r:id="rId30"/>
    </p:embeddedFont>
    <p:embeddedFont>
      <p:font typeface="Poppins SemiBold" panose="00000700000000000000"/>
      <p:bold r:id="rId31"/>
      <p:boldItalic r:id="rId32"/>
    </p:embeddedFont>
  </p:embeddedFontLst>
  <p:custDataLst>
    <p:tags r:id="rId33"/>
  </p:custData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B29461-D7DF-D6CA-E763-69F96080FD81}" name="Heinikainen Hanna" initials="HH" userId="S::hanna.heinikainen@vantaa.fi::d19c2385-0903-4949-8fc0-2d222055732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kainen, Miia" initials="MM" lastIdx="1" clrIdx="0">
    <p:extLst>
      <p:ext uri="{19B8F6BF-5375-455C-9EA6-DF929625EA0E}">
        <p15:presenceInfo xmlns:p15="http://schemas.microsoft.com/office/powerpoint/2012/main" userId="S::miia.martikainen@deloitte.fi::206eb461-5528-4ca0-94a8-cb72cae779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8E9A3"/>
    <a:srgbClr val="FF0000"/>
    <a:srgbClr val="F2F2F2"/>
    <a:srgbClr val="74B72B"/>
    <a:srgbClr val="EBE6D9"/>
    <a:srgbClr val="004C1D"/>
    <a:srgbClr val="E4F5FD"/>
    <a:srgbClr val="ADE0F8"/>
    <a:srgbClr val="70CB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5.fntdata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34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9A1D90-2062-4389-87F9-585146E556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601021-3A79-4440-B80F-9C75F8D83D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9853A-5794-4DA2-A4AB-D0B3309F55E3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DF46FD-EC29-4A71-8B66-F048A9CE3B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8070E1-5855-4CA1-AA81-014DBD8F1E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BC9D7-328C-4D91-947D-35E3F9B8E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12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596AC-646C-44FC-954B-4161BE572F04}" type="datetimeFigureOut">
              <a:rPr lang="fi-FI" smtClean="0"/>
              <a:t>25.1.2024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28D0-16EF-4BE3-B2E3-7BACDBE8671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494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58067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2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78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3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1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1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8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35791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0160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773254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94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1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085725"/>
            <a:ext cx="10515600" cy="2852737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3965450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18686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36731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36731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6613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40318" y="1681163"/>
            <a:ext cx="5158316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4"/>
            <a:ext cx="5158316" cy="3006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71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717" cy="3006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939964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OTSIKKO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04914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82046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0318" y="457200"/>
            <a:ext cx="3932767" cy="160020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717" y="457200"/>
            <a:ext cx="6172200" cy="50415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1"/>
            <a:ext cx="3932767" cy="344135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868931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0318" y="457200"/>
            <a:ext cx="3932767" cy="160020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457200"/>
            <a:ext cx="6172200" cy="50415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44135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60857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803803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1" y="365125"/>
            <a:ext cx="2628900" cy="5133632"/>
          </a:xfrm>
        </p:spPr>
        <p:txBody>
          <a:bodyPr vert="eaVert"/>
          <a:lstStyle/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683500" cy="5133632"/>
          </a:xfrm>
        </p:spPr>
        <p:txBody>
          <a:bodyPr vert="eaVert"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3512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5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2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1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6221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ED7AE67-BFE6-4581-BDEA-4D59AC166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1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1865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DF18EE7-9383-4F29-9633-1E17FABF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25.1.2024</a:t>
            </a:fld>
            <a:endParaRPr lang="fi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0D6F42B-ECEF-4E0B-8919-35D7F942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50BF15F-1467-4D60-A574-00A4D5145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7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25.1.2024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0783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3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25.1.2024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44111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03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3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2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4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471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3525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98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059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8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8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25.1.2024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4750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8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1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5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6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62245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3110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0583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9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0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4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57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6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789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2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oitusruutu_tumma_fuksia_kuvio">
    <p:bg>
      <p:bgPr>
        <a:gradFill>
          <a:gsLst>
            <a:gs pos="0">
              <a:schemeClr val="accent6">
                <a:lumMod val="75000"/>
              </a:schemeClr>
            </a:gs>
            <a:gs pos="68000">
              <a:srgbClr val="DE0079"/>
            </a:gs>
            <a:gs pos="36000">
              <a:srgbClr val="E6007E"/>
            </a:gs>
            <a:gs pos="100000">
              <a:schemeClr val="accent6">
                <a:lumMod val="75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63000">
                <a:srgbClr val="DE0079"/>
              </a:gs>
              <a:gs pos="44000">
                <a:srgbClr val="E6007E"/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7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8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1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8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1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9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97771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4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3856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25.1.2024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78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25.1.2024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5168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25.1.2024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17333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5919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7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2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38644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5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2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A6D2B3-6CFD-4112-84D9-A30F70531994}"/>
              </a:ext>
            </a:extLst>
          </p:cNvPr>
          <p:cNvSpPr txBox="1"/>
          <p:nvPr userDrawn="1"/>
        </p:nvSpPr>
        <p:spPr>
          <a:xfrm>
            <a:off x="607595" y="6257749"/>
            <a:ext cx="1044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00">
                <a:solidFill>
                  <a:srgbClr val="FF0000"/>
                </a:solidFill>
              </a:rPr>
              <a:t>LUOTTAMUKSELLINEN LUONNOS FUUSIOJOHTAJIEN KOMMENTOINTIA VARTEN</a:t>
            </a:r>
          </a:p>
          <a:p>
            <a:pPr algn="r"/>
            <a:r>
              <a:rPr lang="fi-FI" sz="1200">
                <a:solidFill>
                  <a:srgbClr val="FF0000"/>
                </a:solidFill>
              </a:rPr>
              <a:t>YKSIKÖIDEN MÄÄRÄT JA NIIDEN VAKANSSILUVUT ELÄVÄT VIELÄ</a:t>
            </a:r>
          </a:p>
        </p:txBody>
      </p:sp>
    </p:spTree>
    <p:extLst>
      <p:ext uri="{BB962C8B-B14F-4D97-AF65-F5344CB8AC3E}">
        <p14:creationId xmlns:p14="http://schemas.microsoft.com/office/powerpoint/2010/main" val="195658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09872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578415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35390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503591336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64311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8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0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9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89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2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8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4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68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7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7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25.1.2024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13296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6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emf"/><Relationship Id="rId61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3.wmf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9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74.xml"/><Relationship Id="rId34" Type="http://schemas.openxmlformats.org/officeDocument/2006/relationships/slideLayout" Target="../slideLayouts/slideLayout87.xml"/><Relationship Id="rId42" Type="http://schemas.openxmlformats.org/officeDocument/2006/relationships/slideLayout" Target="../slideLayouts/slideLayout95.xml"/><Relationship Id="rId47" Type="http://schemas.openxmlformats.org/officeDocument/2006/relationships/slideLayout" Target="../slideLayouts/slideLayout100.xml"/><Relationship Id="rId50" Type="http://schemas.openxmlformats.org/officeDocument/2006/relationships/slideLayout" Target="../slideLayouts/slideLayout103.xml"/><Relationship Id="rId55" Type="http://schemas.openxmlformats.org/officeDocument/2006/relationships/theme" Target="../theme/theme2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91.xml"/><Relationship Id="rId46" Type="http://schemas.openxmlformats.org/officeDocument/2006/relationships/slideLayout" Target="../slideLayouts/slideLayout99.xml"/><Relationship Id="rId59" Type="http://schemas.openxmlformats.org/officeDocument/2006/relationships/image" Target="../media/image5.png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94.xml"/><Relationship Id="rId54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85.xml"/><Relationship Id="rId37" Type="http://schemas.openxmlformats.org/officeDocument/2006/relationships/slideLayout" Target="../slideLayouts/slideLayout90.xml"/><Relationship Id="rId40" Type="http://schemas.openxmlformats.org/officeDocument/2006/relationships/slideLayout" Target="../slideLayouts/slideLayout93.xml"/><Relationship Id="rId45" Type="http://schemas.openxmlformats.org/officeDocument/2006/relationships/slideLayout" Target="../slideLayouts/slideLayout98.xml"/><Relationship Id="rId53" Type="http://schemas.openxmlformats.org/officeDocument/2006/relationships/slideLayout" Target="../slideLayouts/slideLayout106.xml"/><Relationship Id="rId58" Type="http://schemas.openxmlformats.org/officeDocument/2006/relationships/image" Target="../media/image1.emf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9.xml"/><Relationship Id="rId49" Type="http://schemas.openxmlformats.org/officeDocument/2006/relationships/slideLayout" Target="../slideLayouts/slideLayout102.xml"/><Relationship Id="rId57" Type="http://schemas.openxmlformats.org/officeDocument/2006/relationships/oleObject" Target="../embeddings/oleObject2.bin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84.xml"/><Relationship Id="rId44" Type="http://schemas.openxmlformats.org/officeDocument/2006/relationships/slideLayout" Target="../slideLayouts/slideLayout97.xml"/><Relationship Id="rId52" Type="http://schemas.openxmlformats.org/officeDocument/2006/relationships/slideLayout" Target="../slideLayouts/slideLayout105.xml"/><Relationship Id="rId60" Type="http://schemas.openxmlformats.org/officeDocument/2006/relationships/image" Target="../media/image13.png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Relationship Id="rId35" Type="http://schemas.openxmlformats.org/officeDocument/2006/relationships/slideLayout" Target="../slideLayouts/slideLayout88.xml"/><Relationship Id="rId43" Type="http://schemas.openxmlformats.org/officeDocument/2006/relationships/slideLayout" Target="../slideLayouts/slideLayout96.xml"/><Relationship Id="rId48" Type="http://schemas.openxmlformats.org/officeDocument/2006/relationships/slideLayout" Target="../slideLayouts/slideLayout101.xml"/><Relationship Id="rId56" Type="http://schemas.openxmlformats.org/officeDocument/2006/relationships/tags" Target="../tags/tag3.xml"/><Relationship Id="rId8" Type="http://schemas.openxmlformats.org/officeDocument/2006/relationships/slideLayout" Target="../slideLayouts/slideLayout61.xml"/><Relationship Id="rId51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5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image" Target="../media/image16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7738D8D7-A462-4C8D-9448-EFFAD864625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5"/>
            </p:custDataLst>
            <p:extLst>
              <p:ext uri="{D42A27DB-BD31-4B8C-83A1-F6EECF244321}">
                <p14:modId xmlns:p14="http://schemas.microsoft.com/office/powerpoint/2010/main" val="19908484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6" imgW="592" imgH="591" progId="TCLayout.ActiveDocument.1">
                  <p:embed/>
                </p:oleObj>
              </mc:Choice>
              <mc:Fallback>
                <p:oleObj name="think-cell Slide" r:id="rId56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7738D8D7-A462-4C8D-9448-EFFAD86462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40" name="Picture 39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95C16B-058E-4860-BEEA-26A96F855860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447" y="6329328"/>
            <a:ext cx="1505353" cy="22196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056F827-EF0F-4841-BF9F-66695D5C34C3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16" y="6313847"/>
            <a:ext cx="1517567" cy="252928"/>
          </a:xfrm>
          <a:prstGeom prst="rect">
            <a:avLst/>
          </a:prstGeom>
        </p:spPr>
      </p:pic>
      <p:pic>
        <p:nvPicPr>
          <p:cNvPr id="44" name="Picture 43" descr="Shape, arrow&#10;&#10;Description automatically generated">
            <a:extLst>
              <a:ext uri="{FF2B5EF4-FFF2-40B4-BE49-F238E27FC236}">
                <a16:creationId xmlns:a16="http://schemas.microsoft.com/office/drawing/2014/main" id="{AC1BA2A2-D02E-4BFA-9667-5B74C6791A5A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1" y="6222995"/>
            <a:ext cx="1113601" cy="4346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3" r:id="rId2"/>
    <p:sldLayoutId id="2147483778" r:id="rId3"/>
    <p:sldLayoutId id="2147483780" r:id="rId4"/>
    <p:sldLayoutId id="2147483779" r:id="rId5"/>
    <p:sldLayoutId id="2147483782" r:id="rId6"/>
    <p:sldLayoutId id="2147483781" r:id="rId7"/>
    <p:sldLayoutId id="2147483777" r:id="rId8"/>
    <p:sldLayoutId id="2147483783" r:id="rId9"/>
    <p:sldLayoutId id="2147483784" r:id="rId10"/>
    <p:sldLayoutId id="2147483786" r:id="rId11"/>
    <p:sldLayoutId id="2147483785" r:id="rId12"/>
    <p:sldLayoutId id="2147483788" r:id="rId13"/>
    <p:sldLayoutId id="2147483787" r:id="rId14"/>
    <p:sldLayoutId id="2147483650" r:id="rId15"/>
    <p:sldLayoutId id="2147483764" r:id="rId16"/>
    <p:sldLayoutId id="2147483713" r:id="rId17"/>
    <p:sldLayoutId id="2147483765" r:id="rId18"/>
    <p:sldLayoutId id="2147483652" r:id="rId19"/>
    <p:sldLayoutId id="2147483718" r:id="rId20"/>
    <p:sldLayoutId id="2147483651" r:id="rId21"/>
    <p:sldLayoutId id="2147483708" r:id="rId22"/>
    <p:sldLayoutId id="2147483734" r:id="rId23"/>
    <p:sldLayoutId id="2147483712" r:id="rId24"/>
    <p:sldLayoutId id="2147483735" r:id="rId25"/>
    <p:sldLayoutId id="2147483720" r:id="rId26"/>
    <p:sldLayoutId id="2147483736" r:id="rId27"/>
    <p:sldLayoutId id="2147483655" r:id="rId28"/>
    <p:sldLayoutId id="2147483802" r:id="rId29"/>
    <p:sldLayoutId id="2147483726" r:id="rId30"/>
    <p:sldLayoutId id="2147483727" r:id="rId31"/>
    <p:sldLayoutId id="2147483670" r:id="rId32"/>
    <p:sldLayoutId id="2147483737" r:id="rId33"/>
    <p:sldLayoutId id="2147483702" r:id="rId34"/>
    <p:sldLayoutId id="2147483738" r:id="rId35"/>
    <p:sldLayoutId id="2147483721" r:id="rId36"/>
    <p:sldLayoutId id="2147483739" r:id="rId37"/>
    <p:sldLayoutId id="2147483767" r:id="rId38"/>
    <p:sldLayoutId id="2147483770" r:id="rId39"/>
    <p:sldLayoutId id="2147483772" r:id="rId40"/>
    <p:sldLayoutId id="2147483789" r:id="rId41"/>
    <p:sldLayoutId id="2147483790" r:id="rId42"/>
    <p:sldLayoutId id="2147483791" r:id="rId43"/>
    <p:sldLayoutId id="2147483656" r:id="rId44"/>
    <p:sldLayoutId id="2147483657" r:id="rId45"/>
    <p:sldLayoutId id="2147483803" r:id="rId46"/>
    <p:sldLayoutId id="2147483804" r:id="rId47"/>
    <p:sldLayoutId id="2147483805" r:id="rId48"/>
    <p:sldLayoutId id="2147483806" r:id="rId49"/>
    <p:sldLayoutId id="2147483807" r:id="rId50"/>
    <p:sldLayoutId id="2147483808" r:id="rId51"/>
    <p:sldLayoutId id="2147483658" r:id="rId52"/>
    <p:sldLayoutId id="2147483659" r:id="rId5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F5EA3D30-7FAC-406B-9DD1-8BCE0748A20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6"/>
            </p:custDataLst>
            <p:extLst>
              <p:ext uri="{D42A27DB-BD31-4B8C-83A1-F6EECF244321}">
                <p14:modId xmlns:p14="http://schemas.microsoft.com/office/powerpoint/2010/main" val="22782122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7" imgW="592" imgH="591" progId="TCLayout.ActiveDocument.1">
                  <p:embed/>
                </p:oleObj>
              </mc:Choice>
              <mc:Fallback>
                <p:oleObj name="think-cell Slide" r:id="rId57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F5EA3D30-7FAC-406B-9DD1-8BCE0748A2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25.1.2024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5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90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827" r:id="rId19"/>
    <p:sldLayoutId id="2147483828" r:id="rId20"/>
    <p:sldLayoutId id="2147483829" r:id="rId21"/>
    <p:sldLayoutId id="2147483830" r:id="rId22"/>
    <p:sldLayoutId id="2147483831" r:id="rId23"/>
    <p:sldLayoutId id="2147483832" r:id="rId24"/>
    <p:sldLayoutId id="2147483833" r:id="rId25"/>
    <p:sldLayoutId id="2147483834" r:id="rId26"/>
    <p:sldLayoutId id="2147483835" r:id="rId27"/>
    <p:sldLayoutId id="2147483836" r:id="rId28"/>
    <p:sldLayoutId id="2147483837" r:id="rId29"/>
    <p:sldLayoutId id="2147483838" r:id="rId30"/>
    <p:sldLayoutId id="2147483839" r:id="rId31"/>
    <p:sldLayoutId id="2147483840" r:id="rId32"/>
    <p:sldLayoutId id="2147483841" r:id="rId33"/>
    <p:sldLayoutId id="2147483842" r:id="rId34"/>
    <p:sldLayoutId id="2147483843" r:id="rId35"/>
    <p:sldLayoutId id="2147483844" r:id="rId36"/>
    <p:sldLayoutId id="2147483845" r:id="rId37"/>
    <p:sldLayoutId id="2147483846" r:id="rId38"/>
    <p:sldLayoutId id="2147483847" r:id="rId39"/>
    <p:sldLayoutId id="2147483848" r:id="rId40"/>
    <p:sldLayoutId id="2147483849" r:id="rId41"/>
    <p:sldLayoutId id="2147483850" r:id="rId42"/>
    <p:sldLayoutId id="2147483851" r:id="rId43"/>
    <p:sldLayoutId id="2147483852" r:id="rId44"/>
    <p:sldLayoutId id="2147483853" r:id="rId45"/>
    <p:sldLayoutId id="2147483854" r:id="rId46"/>
    <p:sldLayoutId id="2147483855" r:id="rId47"/>
    <p:sldLayoutId id="2147483856" r:id="rId48"/>
    <p:sldLayoutId id="2147483857" r:id="rId49"/>
    <p:sldLayoutId id="2147483858" r:id="rId50"/>
    <p:sldLayoutId id="2147483859" r:id="rId51"/>
    <p:sldLayoutId id="2147483860" r:id="rId52"/>
    <p:sldLayoutId id="2147483861" r:id="rId53"/>
    <p:sldLayoutId id="2147483862" r:id="rId5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>
            <a:extLst>
              <a:ext uri="{FF2B5EF4-FFF2-40B4-BE49-F238E27FC236}">
                <a16:creationId xmlns:a16="http://schemas.microsoft.com/office/drawing/2014/main" id="{EFB4C843-EA82-47DE-8C4D-3DD50D84A2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23524" y="5731756"/>
            <a:ext cx="1054296" cy="656521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6B5FE4D9-1CB3-4158-958B-76C2CAACDDE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279775" y="5792602"/>
            <a:ext cx="1314272" cy="81841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OTSIKKO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71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ADD5B00-4D3C-4193-9A32-64070AA77BE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57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4CA63A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4CA63A"/>
        </a:buClr>
        <a:buFont typeface="Calibri" panose="020F050202020403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CA63A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CA63A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CA63A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CA63A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3A3A9E-889D-47A1-AF34-D2ECE239BA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746" y="897062"/>
            <a:ext cx="7469818" cy="1855282"/>
          </a:xfrm>
        </p:spPr>
        <p:txBody>
          <a:bodyPr>
            <a:noAutofit/>
          </a:bodyPr>
          <a:lstStyle/>
          <a:p>
            <a:r>
              <a:rPr lang="fi-FI" sz="4400" b="1">
                <a:latin typeface="Calibri" panose="020F0502020204030204" pitchFamily="34" charset="0"/>
                <a:cs typeface="Calibri" panose="020F0502020204030204" pitchFamily="34" charset="0"/>
              </a:rPr>
              <a:t>Vantaan ja Keravan palveluverkkosuunnitelman</a:t>
            </a:r>
            <a:br>
              <a:rPr lang="fi-FI" sz="4400" b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4400" b="1">
                <a:latin typeface="Calibri" panose="020F0502020204030204" pitchFamily="34" charset="0"/>
                <a:cs typeface="Calibri" panose="020F0502020204030204" pitchFamily="34" charset="0"/>
              </a:rPr>
              <a:t>valmistelu</a:t>
            </a:r>
            <a:endParaRPr lang="fi-FI" sz="360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4AA9926-9DA5-4B55-9B93-D854EEA58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704" y="4105656"/>
            <a:ext cx="7407164" cy="17139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Monikulttuurisuusasioiden neuvottelukunta 1.2.2024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Tilakeskuspäällikkö Pasi Salo</a:t>
            </a:r>
          </a:p>
        </p:txBody>
      </p:sp>
    </p:spTree>
    <p:extLst>
      <p:ext uri="{BB962C8B-B14F-4D97-AF65-F5344CB8AC3E}">
        <p14:creationId xmlns:p14="http://schemas.microsoft.com/office/powerpoint/2010/main" val="178848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1021963"/>
          </a:xfrm>
        </p:spPr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Palveluverkkosuunnitelmien</a:t>
            </a:r>
            <a:br>
              <a:rPr lang="fi-FI" b="1">
                <a:solidFill>
                  <a:srgbClr val="00B050"/>
                </a:solidFill>
              </a:rPr>
            </a:br>
            <a:r>
              <a:rPr lang="fi-FI" b="1">
                <a:solidFill>
                  <a:srgbClr val="00B050"/>
                </a:solidFill>
              </a:rPr>
              <a:t>valmistelutyön jatkuminen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10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899821"/>
            <a:ext cx="11205372" cy="4128844"/>
          </a:xfrm>
        </p:spPr>
        <p:txBody>
          <a:bodyPr>
            <a:normAutofit/>
          </a:bodyPr>
          <a:lstStyle/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Palveluverkkosuunnitelma-asiakirjan valmistelua varten on laadittu sisällysluettelo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Tarkoitus on jatkaa palveluverkkosuunnitelman valmistelua yhteistyössä päätöksentekijöiden ja eri sidosryhmien kanssa alkuvuonna 2024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Tavoitteena on tuoda palveluverkkosuunnitelma hyväksyttäväksi aluevaltuustoon huhtikuussa 2024</a:t>
            </a:r>
          </a:p>
          <a:p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13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1021963"/>
          </a:xfrm>
        </p:spPr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Palveluverkkosuunnitelmaluonnoksen </a:t>
            </a:r>
            <a:b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sisällysluettelo (”osa 1”)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11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899821"/>
            <a:ext cx="11205372" cy="4128844"/>
          </a:xfrm>
        </p:spPr>
        <p:txBody>
          <a:bodyPr>
            <a:normAutofit/>
          </a:bodyPr>
          <a:lstStyle/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Luku 1:   	Johdanto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Luku 2: 	Nykyinen toimitila- ja asuntoverkosto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Luku 3: 	Hyvinvointialueen väestö ja alueiden kehitys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Luku 4: 	Hyvinvointialueen strategia, toimintaympäristön muutokset ja 			investointien suunnittelu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Luku 5: 	Palveluverkkosuunnittelun keskeiset periaatteet</a:t>
            </a:r>
          </a:p>
        </p:txBody>
      </p:sp>
    </p:spTree>
    <p:extLst>
      <p:ext uri="{BB962C8B-B14F-4D97-AF65-F5344CB8AC3E}">
        <p14:creationId xmlns:p14="http://schemas.microsoft.com/office/powerpoint/2010/main" val="384025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1794320"/>
          </a:xfrm>
        </p:spPr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Palveluverkkosuunnitelmaluonnoksen </a:t>
            </a:r>
            <a:b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sisällysluettelo (”osa 2”, luvut 6-10)</a:t>
            </a:r>
            <a:b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Toimialakohtaiset kokonaisuudet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12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2556769"/>
            <a:ext cx="11205372" cy="34718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Toimialojen palvelutuotannon kuvaus ja strategiset tavoitteet</a:t>
            </a:r>
          </a:p>
          <a:p>
            <a:pPr marL="514350" indent="-514350">
              <a:buFont typeface="+mj-lt"/>
              <a:buAutoNum type="arabicPeriod"/>
            </a:pPr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Toimintaympäristöanalyysi</a:t>
            </a:r>
          </a:p>
          <a:p>
            <a:pPr marL="514350" indent="-514350">
              <a:buFont typeface="+mj-lt"/>
              <a:buAutoNum type="arabicPeriod"/>
            </a:pPr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Palveluverkon nykytila</a:t>
            </a:r>
          </a:p>
          <a:p>
            <a:pPr marL="514350" indent="-514350">
              <a:buFont typeface="+mj-lt"/>
              <a:buAutoNum type="arabicPeriod"/>
            </a:pPr>
            <a:r>
              <a:rPr lang="fi-FI">
                <a:latin typeface="Calibri"/>
                <a:cs typeface="Calibri"/>
              </a:rPr>
              <a:t>Palveluverkon tulevaisuuden visio ja kehittämistarpeet</a:t>
            </a:r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Pelastustoimen osalta kohdan 1 korvaa ”Lainsäädännön palvelutuotannolle asettamat vaatimukset” </a:t>
            </a:r>
          </a:p>
        </p:txBody>
      </p:sp>
    </p:spTree>
    <p:extLst>
      <p:ext uri="{BB962C8B-B14F-4D97-AF65-F5344CB8AC3E}">
        <p14:creationId xmlns:p14="http://schemas.microsoft.com/office/powerpoint/2010/main" val="2161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1474724"/>
          </a:xfrm>
        </p:spPr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Palveluverkkosuunnitelmaluonnoksen </a:t>
            </a:r>
            <a:b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sisällysluettelo (”osa 3”, luku 11)</a:t>
            </a:r>
            <a:b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i-FI" b="1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13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2556769"/>
            <a:ext cx="11205372" cy="3471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>
                <a:latin typeface="Calibri" panose="020F0502020204030204" pitchFamily="34" charset="0"/>
                <a:cs typeface="Calibri" panose="020F0502020204030204" pitchFamily="34" charset="0"/>
              </a:rPr>
              <a:t>Vantaan ja Keravan hyvinvointialueen palveluverkkojen kehittämissuunnitelma ja jatkotoimenpiteet</a:t>
            </a:r>
          </a:p>
          <a:p>
            <a:pPr marL="0" indent="0">
              <a:buNone/>
            </a:pPr>
            <a:endParaRPr lang="fi-FI"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sz="3200">
                <a:latin typeface="Calibri" panose="020F0502020204030204" pitchFamily="34" charset="0"/>
                <a:cs typeface="Calibri" panose="020F0502020204030204" pitchFamily="34" charset="0"/>
              </a:rPr>
              <a:t>Lisäksi palveluverkkosuunnitelman liitteeksi taulukoita toimitiloista ja asunnoista.</a:t>
            </a:r>
          </a:p>
        </p:txBody>
      </p:sp>
    </p:spTree>
    <p:extLst>
      <p:ext uri="{BB962C8B-B14F-4D97-AF65-F5344CB8AC3E}">
        <p14:creationId xmlns:p14="http://schemas.microsoft.com/office/powerpoint/2010/main" val="68652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Aikaisempi valmistelu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2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Palveluja järjestävät toimialat ovat vuoden 2023 aikana tehneet toimipistekohtaisia (kiinteistöt/rakennukset/toimitilat ja asunnot) tarkasteluja yhteistyössä tilakeskuksen kanssa</a:t>
            </a:r>
          </a:p>
          <a:p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Tarkastelujen kohteena ovat olleet mm.  seuraavat asiat:</a:t>
            </a:r>
          </a:p>
          <a:p>
            <a:pPr lvl="1"/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Toimipisteiden pinta-ala</a:t>
            </a:r>
          </a:p>
          <a:p>
            <a:pPr lvl="1"/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Vuokrasopimuksen sitovuus ja pituus</a:t>
            </a:r>
          </a:p>
          <a:p>
            <a:pPr lvl="1"/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Rakennuksen ja tilojen kunto sekä rakennuksen jäljellä oleva elinkaari</a:t>
            </a:r>
          </a:p>
          <a:p>
            <a:pPr lvl="1"/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Tiloissa järjestettävä toiminta, palvelut ja käyttötarkoitus</a:t>
            </a:r>
          </a:p>
          <a:p>
            <a:pPr lvl="1"/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Tilojen käytettävyys ja soveltuvuus käyttötarkoitukseensa</a:t>
            </a:r>
          </a:p>
          <a:p>
            <a:pPr lvl="1"/>
            <a:r>
              <a:rPr lang="fi-FI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Palvelutuotannon kapasiteetin riittävyys</a:t>
            </a:r>
          </a:p>
          <a:p>
            <a:pPr lvl="1"/>
            <a:r>
              <a:rPr lang="fi-FI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Palvelutuotannon kapasiteetin muutosten ennuste ja palvelu/toimitilaverkkoon tehtävät muutos-, kehittämis- ja investointiesitykset</a:t>
            </a:r>
          </a:p>
          <a:p>
            <a:pPr lvl="1"/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72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Tuotantotapa-analyysit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3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Järjestämisen tuki on tehnyt vuoden 2023 palvelukohtaisia tuotantotapa-analyysejä, joissa on kartoitettu mm.</a:t>
            </a:r>
          </a:p>
          <a:p>
            <a:pPr lvl="1"/>
            <a:r>
              <a:rPr lang="fi-FI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Oman palvelutuotannon ja ostopalveluilla hankittavien palvelu</a:t>
            </a:r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jen kustannuksia, laatua ja saatavuutta</a:t>
            </a:r>
          </a:p>
          <a:p>
            <a:pPr lvl="1"/>
            <a:r>
              <a:rPr 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Oman tuotannon kasvattamisen edellyttämien investointien kannattavuutta</a:t>
            </a:r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64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Tulevaisuusjaostojen työpajat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4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Valmisteltujen materiaalien pohjalta järjestettiin syksyllä 2023 tulevaisuusjaostojen työpajat, joissa käsiteltiin keskeisiä palveluverkko-suunnitteluun liittyviä erityiskysymyksiä palvelunjärjestämistapoihin liittyen. 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Työpajojen aiheina olivat keskitettyihin palveluihin, lähipalveluihin, etäpalveluiden ja teknologian hyödyntämiseen, liikkuviin palveluihin sekä monituottajamalleihin liittyvät näkökohdat.</a:t>
            </a:r>
          </a:p>
        </p:txBody>
      </p:sp>
    </p:spTree>
    <p:extLst>
      <p:ext uri="{BB962C8B-B14F-4D97-AF65-F5344CB8AC3E}">
        <p14:creationId xmlns:p14="http://schemas.microsoft.com/office/powerpoint/2010/main" val="30389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704101"/>
          </a:xfrm>
        </p:spPr>
        <p:txBody>
          <a:bodyPr>
            <a:normAutofit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Tulevaisuusjaostojen työpajat pidettiin…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5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420427"/>
            <a:ext cx="11205372" cy="4608238"/>
          </a:xfrm>
        </p:spPr>
        <p:txBody>
          <a:bodyPr>
            <a:normAutofit/>
          </a:bodyPr>
          <a:lstStyle/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Vanhusten palvelut –jaosto 4.10.2023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Lasten, nuorten ja perheiden palvelut –jaosto 10.10.2023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Terveydenhuollon palvelut –jaosto 11.10.2023</a:t>
            </a:r>
          </a:p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Aikuissosiaalityö ja vammaispalvelut –jaosto 19.10.2023</a:t>
            </a:r>
          </a:p>
        </p:txBody>
      </p:sp>
    </p:spTree>
    <p:extLst>
      <p:ext uri="{BB962C8B-B14F-4D97-AF65-F5344CB8AC3E}">
        <p14:creationId xmlns:p14="http://schemas.microsoft.com/office/powerpoint/2010/main" val="227498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1021963"/>
          </a:xfrm>
        </p:spPr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Palveluverkkosuunnitelman valmistelun aikataulu keväällä 2024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6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899821"/>
            <a:ext cx="11205372" cy="42880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2400" b="1" dirty="0">
                <a:latin typeface="Calibri"/>
                <a:cs typeface="Calibri"/>
              </a:rPr>
              <a:t>Luonnos käsittelyaikataulusta:</a:t>
            </a:r>
          </a:p>
          <a:p>
            <a:r>
              <a:rPr lang="fi-FI" sz="2400" dirty="0">
                <a:latin typeface="Calibri"/>
                <a:cs typeface="Calibri"/>
              </a:rPr>
              <a:t>Aluehallituksen selostustilaisuus 17.1.2024</a:t>
            </a:r>
          </a:p>
          <a:p>
            <a:r>
              <a:rPr lang="fi-FI" sz="2400" dirty="0">
                <a:latin typeface="Calibri"/>
                <a:cs typeface="Calibri"/>
              </a:rPr>
              <a:t>Aluehallituksen kokous 23.1.2024 (prosessin hyväksyminen)</a:t>
            </a:r>
            <a:endParaRPr lang="fi-F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sz="2400" dirty="0">
                <a:latin typeface="Calibri"/>
                <a:cs typeface="Calibri"/>
              </a:rPr>
              <a:t>Tämän jälkeen tarkoituksena on, että hyvinvointialueen </a:t>
            </a:r>
            <a:r>
              <a:rPr lang="fi-FI" sz="2400" b="1" dirty="0">
                <a:latin typeface="Calibri"/>
                <a:cs typeface="Calibri"/>
              </a:rPr>
              <a:t>vaikuttamistoimielimet </a:t>
            </a:r>
            <a:r>
              <a:rPr lang="fi-FI" sz="2400" dirty="0">
                <a:latin typeface="Calibri"/>
                <a:cs typeface="Calibri"/>
              </a:rPr>
              <a:t>käsittelevät palveluverkkoa tulevissa kokouksissaan: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latin typeface="Calibri"/>
                <a:cs typeface="Calibri"/>
              </a:rPr>
              <a:t>Monikulttuurisuusasiain neuvottelukunta 1.2.2024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latin typeface="Calibri"/>
                <a:cs typeface="Calibri"/>
              </a:rPr>
              <a:t>Vanhusneuvosto 15.2.2024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latin typeface="Calibri"/>
                <a:cs typeface="Calibri"/>
              </a:rPr>
              <a:t>Vammaisneuvosto 15.2.2024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latin typeface="Calibri"/>
                <a:cs typeface="Calibri"/>
              </a:rPr>
              <a:t>Nuorisovaltuusto 26.2.2024</a:t>
            </a:r>
          </a:p>
        </p:txBody>
      </p:sp>
    </p:spTree>
    <p:extLst>
      <p:ext uri="{BB962C8B-B14F-4D97-AF65-F5344CB8AC3E}">
        <p14:creationId xmlns:p14="http://schemas.microsoft.com/office/powerpoint/2010/main" val="306802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1021963"/>
          </a:xfrm>
        </p:spPr>
        <p:txBody>
          <a:bodyPr>
            <a:normAutofit fontScale="90000"/>
          </a:bodyPr>
          <a:lstStyle/>
          <a:p>
            <a:r>
              <a:rPr lang="fi-FI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Palveluverkkosuunnitelman valmistelun aikataulu keväällä 2024 (dia 2)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7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899821"/>
            <a:ext cx="11205372" cy="412884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 sz="2400" b="1">
                <a:latin typeface="Calibri"/>
                <a:cs typeface="Calibri"/>
              </a:rPr>
              <a:t>Aluehallituksen iltakoulu 28.2.2024</a:t>
            </a:r>
            <a:endParaRPr lang="en-US" sz="2400" b="1">
              <a:latin typeface="Calibri"/>
              <a:cs typeface="Calibri"/>
            </a:endParaRPr>
          </a:p>
          <a:p>
            <a:r>
              <a:rPr lang="fi-FI" sz="2400" b="1">
                <a:latin typeface="Calibri"/>
                <a:cs typeface="Calibri"/>
              </a:rPr>
              <a:t>Aluevaltuuston selostustilaisuus ja iltakoulu 29.2.2024 </a:t>
            </a:r>
            <a:r>
              <a:rPr lang="fi-FI" sz="2400">
                <a:latin typeface="Calibri"/>
                <a:cs typeface="Calibri"/>
              </a:rPr>
              <a:t>(uudistusohjelma + palveluverkko)</a:t>
            </a:r>
            <a:endParaRPr lang="en-US" sz="2400">
              <a:latin typeface="Calibri"/>
              <a:cs typeface="Calibri"/>
            </a:endParaRPr>
          </a:p>
          <a:p>
            <a:r>
              <a:rPr lang="fi-FI" sz="2400">
                <a:latin typeface="Calibri"/>
                <a:cs typeface="Calibri"/>
              </a:rPr>
              <a:t>Tämän jälkeen palveluverkkosuunnitelma on tarkoitus lähettää </a:t>
            </a:r>
            <a:r>
              <a:rPr lang="fi-FI" sz="2400" b="1">
                <a:latin typeface="Calibri"/>
                <a:cs typeface="Calibri"/>
              </a:rPr>
              <a:t>lausuntokierrokselle</a:t>
            </a:r>
            <a:r>
              <a:rPr lang="fi-FI" sz="2400">
                <a:latin typeface="Calibri"/>
                <a:cs typeface="Calibri"/>
              </a:rPr>
              <a:t>:</a:t>
            </a:r>
            <a:endParaRPr lang="fi-FI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>
                <a:latin typeface="Calibri"/>
                <a:cs typeface="Calibri"/>
              </a:rPr>
              <a:t>Keravan ja Vantaan kaupunginhallituksille</a:t>
            </a:r>
            <a:endParaRPr lang="fi-FI"/>
          </a:p>
          <a:p>
            <a:pPr lvl="1">
              <a:buFont typeface="Courier New" panose="020B0604020202020204" pitchFamily="34" charset="0"/>
              <a:buChar char="o"/>
            </a:pPr>
            <a:r>
              <a:rPr lang="fi-FI">
                <a:latin typeface="Calibri"/>
                <a:cs typeface="Calibri"/>
              </a:rPr>
              <a:t>Avoin kuntalaiskysely</a:t>
            </a:r>
            <a:endParaRPr lang="fi-FI"/>
          </a:p>
          <a:p>
            <a:pPr lvl="1">
              <a:buFont typeface="Courier New" panose="020B0604020202020204" pitchFamily="34" charset="0"/>
              <a:buChar char="o"/>
            </a:pPr>
            <a:r>
              <a:rPr lang="fi-FI">
                <a:latin typeface="Calibri"/>
                <a:cs typeface="Calibri"/>
              </a:rPr>
              <a:t>Hyvinvointialueen tulevaisuusjaostot, pelastuslautakunta ja kansalliskielilautakunta</a:t>
            </a:r>
            <a:endParaRPr lang="fi-FI"/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400">
                <a:latin typeface="Calibri"/>
                <a:cs typeface="Calibri"/>
              </a:rPr>
              <a:t>Terveydenhuollon palvelut -jaosto 28.2.2024 (käsittely jo ennen aluevaltuuston iltakoulua)</a:t>
            </a:r>
            <a:endParaRPr lang="fi-FI" sz="2400"/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400">
                <a:latin typeface="Calibri"/>
                <a:cs typeface="Calibri"/>
              </a:rPr>
              <a:t>Lasten, nuorten ja perheiden palvelut -jaosto 5.3.2024</a:t>
            </a:r>
            <a:endParaRPr lang="fi-FI" sz="2400"/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400">
                <a:latin typeface="Calibri"/>
                <a:cs typeface="Calibri"/>
              </a:rPr>
              <a:t>Aikuissosiaalityö- ja vammaispalvelut -jaosto 6.3.2024</a:t>
            </a:r>
            <a:endParaRPr lang="fi-FI" sz="2400"/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400">
                <a:latin typeface="Calibri"/>
                <a:cs typeface="Calibri"/>
              </a:rPr>
              <a:t>Vanhusten palvelut -jaosto 7.3.2024</a:t>
            </a:r>
            <a:endParaRPr lang="fi-FI" sz="2400"/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400">
                <a:latin typeface="Calibri"/>
                <a:cs typeface="Calibri"/>
              </a:rPr>
              <a:t>Pelastuslautakunta 13.3.2024</a:t>
            </a:r>
            <a:endParaRPr lang="fi-FI" sz="2400"/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400">
                <a:latin typeface="Calibri"/>
                <a:cs typeface="Calibri"/>
              </a:rPr>
              <a:t>Kansalliskielilautakunta 13.3.2024</a:t>
            </a:r>
            <a:endParaRPr lang="fi-FI" sz="2400"/>
          </a:p>
          <a:p>
            <a:pPr lvl="1">
              <a:buFont typeface="Courier New" panose="020B0604020202020204" pitchFamily="34" charset="0"/>
              <a:buChar char="o"/>
            </a:pPr>
            <a:endParaRPr lang="fi-FI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17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9AD8D-36CB-B414-E369-8CD294CC0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936ECC-4CA4-B7DD-EBA5-CEAE81D9B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1021963"/>
          </a:xfrm>
        </p:spPr>
        <p:txBody>
          <a:bodyPr>
            <a:normAutofit fontScale="90000"/>
          </a:bodyPr>
          <a:lstStyle/>
          <a:p>
            <a:r>
              <a:rPr lang="fi-FI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Palveluverkkosuunnitelman valmistelun aikataulu keväällä 2024 (dia 3)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9C427D3-2547-4B48-3B00-521BC0D3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BD3F33B-DDAF-4324-49B0-74310D6D1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8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6A9F3330-0914-A317-18CF-F10BAAD41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899821"/>
            <a:ext cx="11205372" cy="4128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>
                <a:latin typeface="Calibri"/>
                <a:cs typeface="Calibri"/>
              </a:rPr>
              <a:t>Lausuntokierroksen tuloksia on tarkoitus käsitellä aluehallituksen seminaarissa huhtikuun alussa, minkä jälkeen palveluverkkosuunnitelman on tarkoitus tulla aluehallituksen kokoukseen 16.4.2024 käsiteltäväksi niin, että se voitaisiin esittää edelleen aluevaltuuston 29.4.2024 hyväksyttäväksi.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fi-FI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5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B10DE6-18CD-8F73-923E-88AFF412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1"/>
            <a:ext cx="9569557" cy="1021963"/>
          </a:xfrm>
        </p:spPr>
        <p:txBody>
          <a:bodyPr>
            <a:normAutofit fontScale="90000"/>
          </a:bodyPr>
          <a:lstStyle/>
          <a:p>
            <a:r>
              <a:rPr lang="fi-FI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Palveluverkkosuunnitelman valmistelun aikataulu keväällä 2024 (dia 4)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708C69-B675-4D47-15F6-FBD2B0DC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t>25.1.2024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795332E-1CA7-7985-B519-3699BE5A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9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D414519-2582-DB20-2006-0A6AFAAF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899821"/>
            <a:ext cx="11205372" cy="4128844"/>
          </a:xfrm>
        </p:spPr>
        <p:txBody>
          <a:bodyPr>
            <a:normAutofit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Aluehallituksen seminaari, huhtikuu 2024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Aluehallituksen kokous 16.4.2024</a:t>
            </a:r>
          </a:p>
          <a:p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Aluevaltuusto 29.4.2024, päätöskäsittely</a:t>
            </a:r>
          </a:p>
        </p:txBody>
      </p:sp>
    </p:spTree>
    <p:extLst>
      <p:ext uri="{BB962C8B-B14F-4D97-AF65-F5344CB8AC3E}">
        <p14:creationId xmlns:p14="http://schemas.microsoft.com/office/powerpoint/2010/main" val="83871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d2ee93-6a61-4c93-b8d3-946151f18509" xsi:nil="true"/>
    <lcf76f155ced4ddcb4097134ff3c332f xmlns="fd04334a-7a6e-4263-9609-0d242ca1ee47">
      <Terms xmlns="http://schemas.microsoft.com/office/infopath/2007/PartnerControls"/>
    </lcf76f155ced4ddcb4097134ff3c332f>
    <SharedWithUsers xmlns="12d2ee93-6a61-4c93-b8d3-946151f18509">
      <UserInfo>
        <DisplayName>Hokkanen Mikko</DisplayName>
        <AccountId>40</AccountId>
        <AccountType/>
      </UserInfo>
      <UserInfo>
        <DisplayName>Aronkytö Timo</DisplayName>
        <AccountId>211</AccountId>
        <AccountType/>
      </UserInfo>
      <UserInfo>
        <DisplayName>Liljeroos Riikka</DisplayName>
        <AccountId>38</AccountId>
        <AccountType/>
      </UserInfo>
      <UserInfo>
        <DisplayName>Salo Pasi</DisplayName>
        <AccountId>12</AccountId>
        <AccountType/>
      </UserInfo>
      <UserInfo>
        <DisplayName>Pitkänen Timo</DisplayName>
        <AccountId>39</AccountId>
        <AccountType/>
      </UserInfo>
      <UserInfo>
        <DisplayName>Lahnalampi-Lahtinen Minna</DisplayName>
        <AccountId>131</AccountId>
        <AccountType/>
      </UserInfo>
      <UserInfo>
        <DisplayName>Liukko Kati-Johanna</DisplayName>
        <AccountId>33</AccountId>
        <AccountType/>
      </UserInfo>
      <UserInfo>
        <DisplayName>Leväpelto Kirsi</DisplayName>
        <AccountId>85</AccountId>
        <AccountType/>
      </UserInfo>
      <UserInfo>
        <DisplayName>Landstedt Jyrki</DisplayName>
        <AccountId>243</AccountId>
        <AccountType/>
      </UserInfo>
      <UserInfo>
        <DisplayName>Rahikainen Jussi</DisplayName>
        <AccountId>46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14" ma:contentTypeDescription="Create a new document." ma:contentTypeScope="" ma:versionID="472160061d66182243f78b0c64c23fb0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bea78743671637cc3dbbdcdaef94da4d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f81c12d-f420-4849-8e30-53fb79a23476}" ma:internalName="TaxCatchAll" ma:showField="CatchAllData" ma:web="12d2ee93-6a61-4c93-b8d3-946151f18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0BFA90-CB2A-4438-88F8-D8898C36CDA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2d2ee93-6a61-4c93-b8d3-946151f18509"/>
    <ds:schemaRef ds:uri="http://purl.org/dc/elements/1.1/"/>
    <ds:schemaRef ds:uri="http://schemas.microsoft.com/office/2006/metadata/properties"/>
    <ds:schemaRef ds:uri="fd04334a-7a6e-4263-9609-0d242ca1ee4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2255C06-07A4-4960-9B20-81CA1A0C6697}">
  <ds:schemaRefs>
    <ds:schemaRef ds:uri="12d2ee93-6a61-4c93-b8d3-946151f18509"/>
    <ds:schemaRef ds:uri="fd04334a-7a6e-4263-9609-0d242ca1ee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62A1980-D82B-4EFF-B6E9-BBC8661568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541</Words>
  <Application>Microsoft Office PowerPoint</Application>
  <PresentationFormat>Laajakuva</PresentationFormat>
  <Paragraphs>101</Paragraphs>
  <Slides>13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8</vt:i4>
      </vt:variant>
      <vt:variant>
        <vt:lpstr>Teema</vt:lpstr>
      </vt:variant>
      <vt:variant>
        <vt:i4>3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25" baseType="lpstr">
      <vt:lpstr>Poppins ExtraBold</vt:lpstr>
      <vt:lpstr>Calibri</vt:lpstr>
      <vt:lpstr>Poppins SemiBold</vt:lpstr>
      <vt:lpstr>Wingdings</vt:lpstr>
      <vt:lpstr>Courier New</vt:lpstr>
      <vt:lpstr>Arial</vt:lpstr>
      <vt:lpstr>Arial Black</vt:lpstr>
      <vt:lpstr>Poppins ExtraLight</vt:lpstr>
      <vt:lpstr>TULsote_ja_rakenneuudistus</vt:lpstr>
      <vt:lpstr>1_TULsote_ja_rakenneuudistus</vt:lpstr>
      <vt:lpstr>Custom Design</vt:lpstr>
      <vt:lpstr>think-cell Slide</vt:lpstr>
      <vt:lpstr>Vantaan ja Keravan palveluverkkosuunnitelman valmistelu</vt:lpstr>
      <vt:lpstr>Aikaisempi valmistelu</vt:lpstr>
      <vt:lpstr>Tuotantotapa-analyysit</vt:lpstr>
      <vt:lpstr>Tulevaisuusjaostojen työpajat</vt:lpstr>
      <vt:lpstr>Tulevaisuusjaostojen työpajat pidettiin…</vt:lpstr>
      <vt:lpstr>Palveluverkkosuunnitelman valmistelun aikataulu keväällä 2024</vt:lpstr>
      <vt:lpstr>Palveluverkkosuunnitelman valmistelun aikataulu keväällä 2024 (dia 2)</vt:lpstr>
      <vt:lpstr>Palveluverkkosuunnitelman valmistelun aikataulu keväällä 2024 (dia 3)</vt:lpstr>
      <vt:lpstr>Palveluverkkosuunnitelman valmistelun aikataulu keväällä 2024 (dia 4)</vt:lpstr>
      <vt:lpstr>Palveluverkkosuunnitelmien valmistelutyön jatkuminen</vt:lpstr>
      <vt:lpstr>Palveluverkkosuunnitelmaluonnoksen  sisällysluettelo (”osa 1”)</vt:lpstr>
      <vt:lpstr>Palveluverkkosuunnitelmaluonnoksen  sisällysluettelo (”osa 2”, luvut 6-10) - Toimialakohtaiset kokonaisuudet</vt:lpstr>
      <vt:lpstr>Palveluverkkosuunnitelmaluonnoksen  sisällysluettelo (”osa 3”, luku 11)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Keponen Matti</dc:creator>
  <cp:lastModifiedBy>Salo Pasi</cp:lastModifiedBy>
  <cp:revision>7</cp:revision>
  <dcterms:created xsi:type="dcterms:W3CDTF">2020-12-16T08:34:10Z</dcterms:created>
  <dcterms:modified xsi:type="dcterms:W3CDTF">2024-01-25T09:27:56Z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0x010100E3A22BAD91D3A74CBCAD3A5CC30D1602</vt:lpwstr>
  </property>
  <property fmtid="{D5CDD505-2E9C-101B-9397-08002B2CF9AE}" pid="3" name="MSIP_Label_ea60d57e-af5b-4752-ac57-3e4f28ca11dc_Enabled">
    <vt:lpwstr>true</vt:lpwstr>
  </property>
  <property fmtid="{D5CDD505-2E9C-101B-9397-08002B2CF9AE}" pid="4" name="MSIP_Label_ea60d57e-af5b-4752-ac57-3e4f28ca11dc_SetDate">
    <vt:lpwstr>2021-09-23T09:02:57Z</vt:lpwstr>
  </property>
  <property fmtid="{D5CDD505-2E9C-101B-9397-08002B2CF9AE}" pid="5" name="MSIP_Label_ea60d57e-af5b-4752-ac57-3e4f28ca11dc_Method">
    <vt:lpwstr>Standard</vt:lpwstr>
  </property>
  <property fmtid="{D5CDD505-2E9C-101B-9397-08002B2CF9AE}" pid="6" name="MSIP_Label_ea60d57e-af5b-4752-ac57-3e4f28ca11dc_Name">
    <vt:lpwstr>ea60d57e-af5b-4752-ac57-3e4f28ca11dc</vt:lpwstr>
  </property>
  <property fmtid="{D5CDD505-2E9C-101B-9397-08002B2CF9AE}" pid="7" name="MSIP_Label_ea60d57e-af5b-4752-ac57-3e4f28ca11dc_SiteId">
    <vt:lpwstr>36da45f1-dd2c-4d1f-af13-5abe46b99921</vt:lpwstr>
  </property>
  <property fmtid="{D5CDD505-2E9C-101B-9397-08002B2CF9AE}" pid="8" name="MSIP_Label_ea60d57e-af5b-4752-ac57-3e4f28ca11dc_ActionId">
    <vt:lpwstr>51295c10-63eb-4862-afaa-03ff3c8749e7</vt:lpwstr>
  </property>
  <property fmtid="{D5CDD505-2E9C-101B-9397-08002B2CF9AE}" pid="9" name="MSIP_Label_ea60d57e-af5b-4752-ac57-3e4f28ca11dc_ContentBits">
    <vt:lpwstr>0</vt:lpwstr>
  </property>
  <property fmtid="{D5CDD505-2E9C-101B-9397-08002B2CF9AE}" pid="10" name="_NewReviewCycle">
    <vt:lpwstr/>
  </property>
  <property fmtid="{D5CDD505-2E9C-101B-9397-08002B2CF9AE}" pid="16" name="MediaServiceImageTags">
    <vt:lpwstr/>
  </property>
  <property fmtid="{D5CDD505-2E9C-101B-9397-08002B2CF9AE}" pid="17" name="MSIP_Label_defa4170-0d19-0005-0004-bc88714345d2_Enabled">
    <vt:lpwstr>true</vt:lpwstr>
  </property>
  <property fmtid="{D5CDD505-2E9C-101B-9397-08002B2CF9AE}" pid="18" name="MSIP_Label_defa4170-0d19-0005-0004-bc88714345d2_SetDate">
    <vt:lpwstr>2023-06-12T05:43:18Z</vt:lpwstr>
  </property>
  <property fmtid="{D5CDD505-2E9C-101B-9397-08002B2CF9AE}" pid="19" name="MSIP_Label_defa4170-0d19-0005-0004-bc88714345d2_Method">
    <vt:lpwstr>Standard</vt:lpwstr>
  </property>
  <property fmtid="{D5CDD505-2E9C-101B-9397-08002B2CF9AE}" pid="20" name="MSIP_Label_defa4170-0d19-0005-0004-bc88714345d2_Name">
    <vt:lpwstr>defa4170-0d19-0005-0004-bc88714345d2</vt:lpwstr>
  </property>
  <property fmtid="{D5CDD505-2E9C-101B-9397-08002B2CF9AE}" pid="21" name="MSIP_Label_defa4170-0d19-0005-0004-bc88714345d2_SiteId">
    <vt:lpwstr>7cbe7314-9eec-453e-aa25-b39667b2f68f</vt:lpwstr>
  </property>
  <property fmtid="{D5CDD505-2E9C-101B-9397-08002B2CF9AE}" pid="22" name="MSIP_Label_defa4170-0d19-0005-0004-bc88714345d2_ActionId">
    <vt:lpwstr>450717c2-a812-47fe-a6e2-83886801d1d6</vt:lpwstr>
  </property>
  <property fmtid="{D5CDD505-2E9C-101B-9397-08002B2CF9AE}" pid="23" name="MSIP_Label_defa4170-0d19-0005-0004-bc88714345d2_ContentBits">
    <vt:lpwstr>0</vt:lpwstr>
  </property>
</Properties>
</file>