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09" r:id="rId5"/>
    <p:sldMasterId id="2147483909" r:id="rId6"/>
  </p:sldMasterIdLst>
  <p:notesMasterIdLst>
    <p:notesMasterId r:id="rId20"/>
  </p:notesMasterIdLst>
  <p:handoutMasterIdLst>
    <p:handoutMasterId r:id="rId21"/>
  </p:handoutMasterIdLst>
  <p:sldIdLst>
    <p:sldId id="2145706456" r:id="rId7"/>
    <p:sldId id="2147472425" r:id="rId8"/>
    <p:sldId id="2147472428" r:id="rId9"/>
    <p:sldId id="2147472426" r:id="rId10"/>
    <p:sldId id="2147472427" r:id="rId11"/>
    <p:sldId id="2147472430" r:id="rId12"/>
    <p:sldId id="2147472431" r:id="rId13"/>
    <p:sldId id="2147472453" r:id="rId14"/>
    <p:sldId id="2147472432" r:id="rId15"/>
    <p:sldId id="2147472429" r:id="rId16"/>
    <p:sldId id="2147472433" r:id="rId17"/>
    <p:sldId id="2147472434" r:id="rId18"/>
    <p:sldId id="2147472435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 ExtraBold" panose="00000900000000000000"/>
      <p:bold r:id="rId27"/>
      <p:boldItalic r:id="rId28"/>
    </p:embeddedFont>
    <p:embeddedFont>
      <p:font typeface="Poppins ExtraLight" panose="00000300000000000000"/>
      <p:regular r:id="rId29"/>
      <p:italic r:id="rId30"/>
    </p:embeddedFont>
    <p:embeddedFont>
      <p:font typeface="Poppins SemiBold" panose="00000700000000000000"/>
      <p:bold r:id="rId31"/>
      <p:boldItalic r:id="rId32"/>
    </p:embeddedFont>
  </p:embeddedFontLst>
  <p:custDataLst>
    <p:tags r:id="rId33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B29461-D7DF-D6CA-E763-69F96080FD81}" name="Heinikainen Hanna" initials="HH" userId="S::hanna.heinikainen@vantaa.fi::d19c2385-0903-4949-8fc0-2d22205573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kainen, Miia" initials="MM" lastIdx="1" clrIdx="0">
    <p:extLst>
      <p:ext uri="{19B8F6BF-5375-455C-9EA6-DF929625EA0E}">
        <p15:presenceInfo xmlns:p15="http://schemas.microsoft.com/office/powerpoint/2012/main" userId="S::miia.martikainen@deloitte.fi::206eb461-5528-4ca0-94a8-cb72cae779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E9A3"/>
    <a:srgbClr val="FF0000"/>
    <a:srgbClr val="F2F2F2"/>
    <a:srgbClr val="74B72B"/>
    <a:srgbClr val="EBE6D9"/>
    <a:srgbClr val="004C1D"/>
    <a:srgbClr val="E4F5FD"/>
    <a:srgbClr val="ADE0F8"/>
    <a:srgbClr val="70C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>
                <a:latin typeface="Poppins ExtraBold" panose="00000900000000000000" pitchFamily="2" charset="0"/>
                <a:cs typeface="Poppins ExtraBold" panose="00000900000000000000" pitchFamily="2" charset="0"/>
              </a:rPr>
              <a:t>Otsikko</a:t>
            </a:r>
            <a:endParaRPr lang="en-US">
              <a:latin typeface="Poppins ExtraBold" panose="00000900000000000000" pitchFamily="2" charset="0"/>
              <a:cs typeface="Poppins ExtraBold" panose="000009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B7-4791-A73E-4A68E1AE5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B7-4791-A73E-4A68E1AE5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B7-4791-A73E-4A68E1AE51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B7-4791-A73E-4A68E1AE518C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oppins ExtraBold" panose="00000900000000000000" pitchFamily="2" charset="0"/>
              <a:ea typeface="+mn-ea"/>
              <a:cs typeface="Poppins ExtraBold" panose="00000900000000000000" pitchFamily="2" charset="0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Otsikko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1-4B94-9622-BFE5B72FC4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11-4B94-9622-BFE5B72FC45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11-4B94-9622-BFE5B72FC45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11-4B94-9622-BFE5B72FC45B}"/>
              </c:ext>
            </c:extLst>
          </c:dPt>
          <c:cat>
            <c:strRef>
              <c:f>Sheet1!$A$2:$A$5</c:f>
              <c:strCache>
                <c:ptCount val="4"/>
                <c:pt idx="0">
                  <c:v>1. Arvo</c:v>
                </c:pt>
                <c:pt idx="1">
                  <c:v>2. Arvo</c:v>
                </c:pt>
                <c:pt idx="2">
                  <c:v>3. Arvo</c:v>
                </c:pt>
                <c:pt idx="3">
                  <c:v>4. Arvo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C-420B-8DDE-C48B689B0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3923376"/>
        <c:axId val="473925344"/>
      </c:barChart>
      <c:catAx>
        <c:axId val="47392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473925344"/>
        <c:crosses val="autoZero"/>
        <c:auto val="1"/>
        <c:lblAlgn val="ctr"/>
        <c:lblOffset val="100"/>
        <c:noMultiLvlLbl val="0"/>
      </c:catAx>
      <c:valAx>
        <c:axId val="4739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3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9A1D90-2062-4389-87F9-585146E556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1-3A79-4440-B80F-9C75F8D83D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853A-5794-4DA2-A4AB-D0B3309F55E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F46FD-EC29-4A71-8B66-F048A9CE3B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70E1-5855-4CA1-AA81-014DBD8F1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BC9D7-328C-4D91-947D-35E3F9B8E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96AC-646C-44FC-954B-4161BE572F04}" type="datetimeFigureOut">
              <a:rPr lang="fi-FI" smtClean="0"/>
              <a:t>25.1.2024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28D0-16EF-4BE3-B2E3-7BACDBE867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94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5806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18F9D-13A3-4626-9E3D-49D09D588B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36CB3-C464-4EE8-A100-EA1F3F701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2D9FD-2B12-421C-90EC-2996F4D49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9463F-722D-4A14-A275-2C0DE27D3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A4C3A-646D-4F4B-9ECB-183D2126A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EE8DD-F6DC-42C1-837C-34C80E116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357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016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7732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94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085725"/>
            <a:ext cx="10515600" cy="2852737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65450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86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3673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36731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61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4"/>
            <a:ext cx="5158316" cy="30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717" cy="30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3996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OTSIKKO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491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204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717" y="457200"/>
            <a:ext cx="6172200" cy="50415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1"/>
            <a:ext cx="3932767" cy="34413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89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457200"/>
            <a:ext cx="6172200" cy="50415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44135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857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0380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5"/>
            <a:ext cx="2628900" cy="5133632"/>
          </a:xfrm>
        </p:spPr>
        <p:txBody>
          <a:bodyPr vert="eaVert"/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683500" cy="5133632"/>
          </a:xfrm>
        </p:spPr>
        <p:txBody>
          <a:bodyPr vert="eaVert"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5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1622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8EA296CD-E0BD-4577-BBD9-E7A21CDFDC56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D7AE67-BFE6-4581-BDEA-4D59AC166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8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1865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18EE7-9383-4F29-9633-1E17FABF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8EA296CD-E0BD-4577-BBD9-E7A21CDFDC56}" type="datetime1">
              <a:rPr lang="fi-FI" smtClean="0"/>
              <a:t>25.1.2024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0D6F42B-ECEF-4E0B-8919-35D7F942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50BF15F-1467-4D60-A574-00A4D514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8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i-FI"/>
              <a:t>Alatunniste</a:t>
            </a:r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40783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4411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70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9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56CC2-9C69-4506-ADB6-C3431FE02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471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352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75013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298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4869723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059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4750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4224DE-DE84-4CDB-804C-D62F8DBAD4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6513FB-22B8-45CF-AEF7-A64E2EBAD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89C3558-BCB4-4A57-AFB2-95ED2FE28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68424A2-D2D4-4E4F-9B59-69E589A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FEABE71-E81F-4523-B5C3-B7A2E66D3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E9C94-F91C-4351-80A3-EF626BB6D9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C731633-EDC4-4E10-A99C-BCF4E3D4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4383859-0CAC-4E51-BE74-57E16ABF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68DA7D-4465-4F6E-8E5C-4866B5E82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7076935-D697-414D-AD85-CDF94E890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D596EB-6C87-4E77-A282-E8F4AC510A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9554269-A758-425E-A7A9-3297720BD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DA1327E-385A-450D-B8CB-02C8C366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4CD8A6-3E7E-41DC-8B95-CADBC6BE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69AA01B-7F14-434E-9FCE-1A5429402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3197DA-176C-4FE5-917B-D17DC70B75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A8F4DB-F8D7-4D33-9C7B-C531A0599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8F70-F123-419A-9310-66299939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0D085CB-FF03-477D-99B3-E2B4ACDB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2B46A89-505B-4C00-9603-774EE16B94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eciduous tree">
            <a:extLst>
              <a:ext uri="{FF2B5EF4-FFF2-40B4-BE49-F238E27FC236}">
                <a16:creationId xmlns:a16="http://schemas.microsoft.com/office/drawing/2014/main" id="{A93C0E96-BAF3-4CE6-893E-BBBF4EBBF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5642" y="2665254"/>
            <a:ext cx="4720908" cy="47209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E12F5B-6168-40D0-A95F-7BDBB48756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CACB86E-ED50-48E8-88C1-FFE2056D2C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0CEAFD-8292-45D3-B6A0-B7E445026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2DDBF5D-668F-4A0C-B7A0-CADB0FE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9" name="Picture 1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F3EC7DD-D9F8-4C93-8A6B-1B071ABDC3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4A104B-18AA-4D32-99D1-997AD72450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5F519A0-39B0-4EC5-A2A2-3EA771214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D42A1AF-7F9C-4CF2-BBFC-B82C6AD75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104650-C3CA-4705-9048-D79637A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7" name="Picture 1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A0A90A8-9FE0-4C37-82BD-085ACB37D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746F1-38DD-4FD1-8721-CA84885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F0F28-7AEF-4281-9330-AB1ACB57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CEB-310C-4C23-BD33-AD1ABF5D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634-4747-4C18-9630-96A196DBF87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FE85-AC06-48FB-92D6-25F3F0EA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C718087-0904-42CB-BF7F-BF506ABCA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224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aaka_j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FA221-AA95-4298-AD12-8A88E18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33271"/>
            <a:ext cx="2628900" cy="514369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3D4-E8DF-45BF-9698-444760278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33271"/>
            <a:ext cx="7734300" cy="51436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0074-A776-4019-A129-04037F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E36B-1FB8-4D59-A82C-0E27C43A5F1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4635-FF9B-4224-842E-C960380F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F30BED-DFC0-40F3-8884-6966E14F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3110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AA00-08CB-4D42-BC42-5FD10B8E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3059-99C1-4944-9656-B1D921B30889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6D59-2219-4745-8866-3C10FB7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469C93-8108-497E-AE09-69B91A1AB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EFA9397-4EC2-428C-8028-EC8F9418B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7042E8DA-BDAD-400E-B10D-5DDB2028D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5960C26-0006-4CDB-BFA6-EED7F960FBB8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633F30-81AA-4E31-B02C-5D35D2920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060"/>
            <a:ext cx="3645475" cy="3089974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B4022C-4631-4B82-ABDB-2F2B7E388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9058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6CCF-4A6C-4CF2-81A9-169BDCA23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13919-E40D-4E1C-91AE-4EC0629995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40283-3B0C-4D0D-BE44-5667AE81A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6688D-317B-46E6-8381-0BFD0E9AE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62931-1CE2-4D82-AD64-F416F6FD37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BE6B3-307D-41F0-B2A8-C4BA8B7F39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78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loitusruutu_tumma_fuksia_kuvio">
    <p:bg>
      <p:bgPr>
        <a:gradFill>
          <a:gsLst>
            <a:gs pos="0">
              <a:schemeClr val="accent6">
                <a:lumMod val="75000"/>
              </a:schemeClr>
            </a:gs>
            <a:gs pos="68000">
              <a:srgbClr val="DE0079"/>
            </a:gs>
            <a:gs pos="36000">
              <a:srgbClr val="E6007E"/>
            </a:gs>
            <a:gs pos="100000">
              <a:schemeClr val="accent6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3000">
                <a:srgbClr val="DE0079"/>
              </a:gs>
              <a:gs pos="44000">
                <a:srgbClr val="E6007E"/>
              </a:gs>
              <a:gs pos="100000">
                <a:schemeClr val="accent5">
                  <a:lumMod val="7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2C8CA8-8603-41A4-9DD3-10B814481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4FCAC9C-93C3-4BF3-AA69-FB92EE27B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53A0D-6841-4B42-BD5B-AC1A73F1A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1566161-9E2C-4A0C-B626-D0B4BE1F3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DEC7E-5326-4131-9336-902152B25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vihreä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2E69FE4-0D14-42F3-8ED8-B83ACA2DC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B987F8-229E-46EB-8188-78F976D74A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3339BBCE-72EB-4416-82B5-95E4D23AD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C5F59-1A73-4A2D-ACD6-B8171302A2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8FE91E8-160A-4795-8140-A27E90907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5B6EE-4BD2-4FA8-B567-08DB7C3DC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ranskalaiset_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4539" y="6257749"/>
            <a:ext cx="945718" cy="365125"/>
          </a:xfrm>
        </p:spPr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539525-7551-48F7-8D8F-A020ECBC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66A24-A8D9-4DFA-BA8B-3E0D6E55A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9777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5" name="Picture 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822A6C1A-8158-4EA3-ACD3-C75B761DA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ranskalaiset_viivat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B1E6AE-7991-4811-B577-296CC00A00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1133D-692A-4488-9BA5-BB01BBC4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2CD-E67A-48D8-85FB-E255AB0F4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5DE7-9A18-4FFD-BB85-379C5A20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63EE8-A52B-409A-9FBC-73FBB2C2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143DAC5-3469-4AA9-93A1-540B07AA9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77B993-D7C1-4A56-8EFB-3F16258CA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F563A7-F7AD-4616-9D1D-1AE82E267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CF40-C63D-4563-8757-6DC4E6BF2D21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A8EAF9-11C2-4317-B287-93C13C54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52C2CD-20CF-4F2D-8C05-1ADF7121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7BE2601-7626-456C-A31B-5113E25B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4385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perusteksti__iso_kontra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2F3555-CD9C-4A92-8B27-541D98696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BE8E40-DB24-4417-9B9F-DD455E75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9738-C33F-4A34-AAC5-D8CC68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299308"/>
            <a:ext cx="11205372" cy="47293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5" name="Picture 14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D361B35F-DECC-405A-82A1-D429BC581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13E34C-B036-4245-917E-99D2893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8EA296CD-E0BD-4577-BBD9-E7A21CDFDC56}" type="datetime1">
              <a:rPr lang="fi-FI" smtClean="0"/>
              <a:pPr/>
              <a:t>25.1.2024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950A81C-68BB-4D18-9483-4D08863A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CC7B966-876A-403D-8087-11DB5C27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F9320C-73B2-4D2C-8217-5358A9F1F2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ranskalaiset-vii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38DE-4805-4D44-9515-01E7263DA904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6BCEC4-81A3-42F5-B62D-4067B34C5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AF520A-DFB6-46AA-A90E-73856CB6FBB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8DAE261-03D8-472D-B14F-C1DF423A7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2516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D75F-9311-4EB4-B38D-B4E0EE17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0DA0-946D-445D-ADA1-18880E3E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C2-B25A-4281-8A5B-F03DB99CFAB5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6BF10-D4FF-4D46-9E24-ADC7CD83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A0A1FC-CD35-4C4A-8830-0BF62F3966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667" y="1299308"/>
            <a:ext cx="5475251" cy="472935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265E24-119F-4E75-B1BC-37B74F31F7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03790" y="1299307"/>
            <a:ext cx="5475251" cy="472935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242108-567E-4E86-8B9F-64DA7D572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733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C5D1-A434-41C0-A0AC-FA8C9899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1729-6068-4313-B10B-F87937706A72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A87B9-8B1F-4CE1-B8BD-8B963155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78340-C080-47C5-983F-3EEBF0D7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74EB3E-6D1F-4DA0-B8DD-662308A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1F1CEFC-91A9-4473-A413-6D4A96A9F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225919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liotsikko_tumm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5B7F77-A7E2-4A93-AF37-79AB665217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582F-B7A6-4B6B-AF59-21885C1D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DD4A-F530-4694-A831-4C3DFA62E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3F4A4EE-00AB-4282-8B80-FFBD6A597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9044F-FCBB-4029-9E23-FDB769B47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_fu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DCB01C-A9CF-445C-9A1A-5DF3BC061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7BD377-A4BF-474C-8BF1-1CBA4AFD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CFCA1B-A982-4A80-B70C-437B7798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BAD7213B-62A6-4498-8992-D0679296D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9C038-5957-40E0-B1CF-CFF1D573A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15C473-637B-4F74-89B6-7827FF484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37C24-9D16-44F1-9A88-B5B4D642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09BF18D-EBB2-47F4-A616-B0540DA6F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050A66B-6ABF-42AA-92F8-DD58BCB47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98B9D-FEAE-4ECD-B0F4-4094482A8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0DAA0E-1818-42FF-BB6C-93FD419E17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585F5-0AE9-47A4-B6C9-1F5AA8AF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E078013-D062-4B74-BDD1-A7B1B920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4AA073B5-0C86-430C-876B-7CC72F534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000DCB-7161-46F8-98A1-B14A12FA31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ruutu_valkoinen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3B558-6B57-4598-B3E8-8733F493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3495" y="6257748"/>
            <a:ext cx="1074804" cy="365125"/>
          </a:xfrm>
        </p:spPr>
        <p:txBody>
          <a:bodyPr/>
          <a:lstStyle/>
          <a:p>
            <a:fld id="{54D43059-99C1-4944-9656-B1D921B30889}" type="datetime1">
              <a:rPr lang="fi-FI" smtClean="0"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28AD-5ED4-4BF6-839E-DB314089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5568" y="6257749"/>
            <a:ext cx="603473" cy="365125"/>
          </a:xfrm>
        </p:spPr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890241-FB3C-4BAC-8DB3-B8C212506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14D83-E6A2-42CD-93B8-2757E8E6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16" name="Picture 1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AB84055-9B6F-4667-A415-4141BF2F6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02" y="2000187"/>
            <a:ext cx="3645475" cy="3089974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71F456E-EC89-42DF-8E0F-AF14097D3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94" y="1686720"/>
            <a:ext cx="3649916" cy="3474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27861D-71CD-4784-A6DE-E6BC1DB56222}"/>
              </a:ext>
            </a:extLst>
          </p:cNvPr>
          <p:cNvSpPr/>
          <p:nvPr userDrawn="1"/>
        </p:nvSpPr>
        <p:spPr>
          <a:xfrm>
            <a:off x="9983495" y="0"/>
            <a:ext cx="2208505" cy="1615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244C952-ACC9-4870-B87B-DE9F734AC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3864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tumm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19E351-BD38-4277-ACBC-BAB6F0B4ED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EBCB3B-E258-4D1D-BC07-970AA333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31E5CBF-528D-4C27-BD3D-52A728543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B4ABDF5-105C-4805-AE9A-307C01A7B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588A0-7B6A-460B-9E61-0B1E3C34B5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vaalean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1C4A3-3B70-473F-87DC-97F62378B2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2ADAF-8754-4CBB-B2D1-1331D17D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4504"/>
            <a:ext cx="10515600" cy="150018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57B995B-39BF-44D4-988C-8C346A16C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627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B8B122C-4305-4D0B-A2FA-D71C3E41A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AF265-CBF7-48D7-9C80-7B57889C64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A6D2B3-6CFD-4112-84D9-A30F70531994}"/>
              </a:ext>
            </a:extLst>
          </p:cNvPr>
          <p:cNvSpPr txBox="1"/>
          <p:nvPr userDrawn="1"/>
        </p:nvSpPr>
        <p:spPr>
          <a:xfrm>
            <a:off x="607595" y="6257749"/>
            <a:ext cx="1044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>
                <a:solidFill>
                  <a:srgbClr val="FF0000"/>
                </a:solidFill>
              </a:rPr>
              <a:t>LUOTTAMUKSELLINEN LUONNOS FUUSIOJOHTAJIEN KOMMENTOINTIA VARTEN</a:t>
            </a:r>
          </a:p>
          <a:p>
            <a:pPr algn="r"/>
            <a:r>
              <a:rPr lang="fi-FI" sz="1200">
                <a:solidFill>
                  <a:srgbClr val="FF0000"/>
                </a:solidFill>
              </a:rPr>
              <a:t>YKSIKÖIDEN MÄÄRÄT JA NIIDEN VAKANSSILUVUT ELÄVÄT VIELÄ</a:t>
            </a:r>
          </a:p>
        </p:txBody>
      </p:sp>
    </p:spTree>
    <p:extLst>
      <p:ext uri="{BB962C8B-B14F-4D97-AF65-F5344CB8AC3E}">
        <p14:creationId xmlns:p14="http://schemas.microsoft.com/office/powerpoint/2010/main" val="19565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0E5C-EBDA-4D35-835F-C4EA74A72D71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D2C7BF-71D4-48BF-9DD2-FE65AF4A26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90" y="812800"/>
            <a:ext cx="5496219" cy="52324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94213E-8A70-4CDD-9D43-D0A90C3E1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09872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irakka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692EF-5F1C-49F9-BF88-7C49994B5FB9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7841512"/>
              </p:ext>
            </p:extLst>
          </p:nvPr>
        </p:nvGraphicFramePr>
        <p:xfrm>
          <a:off x="850900" y="1314449"/>
          <a:ext cx="6329829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EF112B-7659-4965-8D51-4E3F618E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8CB20B9-BF14-48B7-8FBF-55A893F50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3539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kit_ja_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713E9-B21F-4277-80A4-C062341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8E3C-1D77-4DE1-BFA6-56BDED8E6778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5944B-F0B9-4271-96BA-E6828C38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62D0573-C666-4B1A-9757-E53C856462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503591336"/>
              </p:ext>
            </p:extLst>
          </p:nvPr>
        </p:nvGraphicFramePr>
        <p:xfrm>
          <a:off x="850900" y="1314449"/>
          <a:ext cx="6311900" cy="450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594614-D71D-4F1E-8614-54BFC47C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1314449"/>
            <a:ext cx="3932237" cy="4508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089EDF-B6EA-42D8-ABC5-DC3F5127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B898320-2141-47A4-9BD0-C34010A7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16431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2E092F-4C18-4469-8E83-6A834109ED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FAAFFF-5F2B-4165-A1EB-978BD4A5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B32EA3-DA3E-406D-8BC9-DB57E97263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6B60650-2462-4885-BDFA-965FD8BF2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20B20-D0B9-412C-A986-EE4A299C27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300340-25EF-4F66-8FC0-3524FCC23A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AC8F70-F194-41C7-805B-D92734070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E8445C-4D7C-459B-A750-14E5D4ADD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D5E3786-1E77-41FF-ACC3-2C07F23E9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12402-4326-4965-85DC-B1C3CB99F2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53C6DA-FD50-4615-B8FB-FF833B6B8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D8D3088-BD2C-4F0D-AC59-B1D90F282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D64E-D9FD-4A72-A218-5A46A2A9E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E2367D72-1261-4F4B-95BA-C217F9F6F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6ACCA-7C79-452D-AC6D-E7CE0118E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DCB13-2229-4EDE-9601-A214D628E3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3972D-8B49-48B9-A933-077AD84C2B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144724E-5CC4-417F-B397-D5FCDD279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0E4A42AB-E5D2-487E-A666-3E81D0EC4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806FA-A7F8-4680-B00C-DC11DE1C9C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ruutu_tumma_fuksia_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976162-363D-4121-9E86-0E9C8710F1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B535A-2832-40CC-8AEF-35E74D099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16" y="2000187"/>
            <a:ext cx="7407164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5B170-1F73-4995-907A-3CE28F8F7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16" y="4562158"/>
            <a:ext cx="740716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D0F3E8B-B9D6-401B-89DB-DECA733F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76" y="1691640"/>
            <a:ext cx="3649916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DD7C14-1622-4EAE-AD65-6E914DFD8C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808EF1-5D0E-43DC-80F8-12870B32C9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962C8-DE63-43D8-8942-0B0108C26B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D6D991B-5BB1-4C8D-8A99-46E6234F7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E06A6A-500D-4A81-A3A7-C636B9A8F4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D99560-B70C-4CB4-8E0D-135C4B4F0D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F4CE26A-6975-4088-8C1C-2779DB919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0956" y="1967371"/>
            <a:ext cx="7050087" cy="2291431"/>
          </a:xfrm>
        </p:spPr>
        <p:txBody>
          <a:bodyPr>
            <a:noAutofit/>
          </a:bodyPr>
          <a:lstStyle>
            <a:lvl1pPr marL="0" indent="0" algn="ctr">
              <a:buNone/>
              <a:defRPr sz="18000" spc="-15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4292A37-662E-4DBC-A495-79057914C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0956" y="4416489"/>
            <a:ext cx="7050087" cy="1531937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AF58029-5C3F-4E73-9857-1AC430FAE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2B7A3-2663-4A44-A26A-8324E29C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12B7F-03F8-47AC-A428-BF026456F9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8" name="Picture 7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2948B9A5-346C-4658-B145-33839B1205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4AE66-04F3-4FC4-827B-3D825FC2FB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_fuk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3B5C1A-13B1-4DF6-9D59-D74F0DD9A7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3E6C6386-945C-47E0-A075-7592821D6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B7FA65-2EFB-4FAE-93DF-18B27B9B5D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28C2B3-EED9-4BDF-AC6A-C2BFC1453D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10" name="Picture 9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E4D2E0D-6F0C-4473-9A14-F0C36B7C2D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D27C9-8603-41B8-86B2-143B00789D6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3C9BD-E553-4532-8F1B-692757DFFA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B7FEA2D-6A52-47ED-8DFD-956DBBF7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3" name="Graphic 2" descr="Closed quotation mark">
            <a:extLst>
              <a:ext uri="{FF2B5EF4-FFF2-40B4-BE49-F238E27FC236}">
                <a16:creationId xmlns:a16="http://schemas.microsoft.com/office/drawing/2014/main" id="{CFBDBB6F-3A4D-4629-93D3-14502AE8EC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12" name="Graphic 11" descr="Closed quotation mark">
            <a:extLst>
              <a:ext uri="{FF2B5EF4-FFF2-40B4-BE49-F238E27FC236}">
                <a16:creationId xmlns:a16="http://schemas.microsoft.com/office/drawing/2014/main" id="{FDCD013D-750B-40EC-B3FD-30866C557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F5C3D7A0-CEE8-4810-AC66-8EEF47827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A7BB2D-8403-4821-A23A-A7F9980B16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tumm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F164F4-88DD-4DB6-A969-CF67CBF91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D7ED0F-9041-499A-921C-AEFDAC4F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2DF3ECAD-51F9-426B-BA2A-A31D15606B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054D988B-BD2E-4868-BD0C-028642670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BD1C4AC-F731-4E7C-B6EF-52E5B96F5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6F2C5-68ED-495F-AA1D-095F742BE8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_vaalean_sin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CB5D14-0A9E-4CB4-A060-CF81F97CF1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605A358-014F-48BC-99D7-1F4227F7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737" y="3069240"/>
            <a:ext cx="9026525" cy="2264569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E55188-C435-4ADB-89AF-C484D0CC3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375" y="225439"/>
            <a:ext cx="4206846" cy="4206846"/>
          </a:xfrm>
          <a:prstGeom prst="rect">
            <a:avLst/>
          </a:prstGeom>
        </p:spPr>
      </p:pic>
      <p:pic>
        <p:nvPicPr>
          <p:cNvPr id="9" name="Graphic 8" descr="Closed quotation mark">
            <a:extLst>
              <a:ext uri="{FF2B5EF4-FFF2-40B4-BE49-F238E27FC236}">
                <a16:creationId xmlns:a16="http://schemas.microsoft.com/office/drawing/2014/main" id="{5CC0672F-9201-45FA-9419-DF8790A0B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77175" y="3230386"/>
            <a:ext cx="4206846" cy="4206846"/>
          </a:xfrm>
          <a:prstGeom prst="rect">
            <a:avLst/>
          </a:prstGeom>
        </p:spPr>
      </p:pic>
      <p:pic>
        <p:nvPicPr>
          <p:cNvPr id="6" name="Picture 5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6C7CBFF0-AFA3-42D3-93F0-41E668754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0B143-9B6A-4DE3-8C57-E3A879D0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53" y="6242935"/>
            <a:ext cx="230578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alto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3383C-D902-4359-B134-36B4C4F7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81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99F5-4813-427F-A4E4-5335441DB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3932237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F1A4-B81E-45E1-9606-07525FFE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7C74-FDAC-47C9-85FF-A93A4A77D2DE}" type="datetime1">
              <a:rPr lang="fi-FI" smtClean="0"/>
              <a:t>25.1.2024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F95E-9FAF-473A-8740-38C0D6F7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EB64A9-0753-493D-931D-D429FE2A2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97217-BD8C-4F57-9294-7DC932179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</p:spTree>
    <p:extLst>
      <p:ext uri="{BB962C8B-B14F-4D97-AF65-F5344CB8AC3E}">
        <p14:creationId xmlns:p14="http://schemas.microsoft.com/office/powerpoint/2010/main" val="31329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i_sivua_kuv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E54EFB4-12B2-4DFE-9F2E-3D2DD7CA7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88306" y="0"/>
            <a:ext cx="490369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6869CB-89D0-4DA9-89A5-3150AD97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0494"/>
            <a:ext cx="6036141" cy="3708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9055EB-5B06-42A3-A3F7-9558E538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6036141" cy="965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Picture 10" descr="A picture containing building, clipart&#10;&#10;Description automatically generated">
            <a:extLst>
              <a:ext uri="{FF2B5EF4-FFF2-40B4-BE49-F238E27FC236}">
                <a16:creationId xmlns:a16="http://schemas.microsoft.com/office/drawing/2014/main" id="{93E22456-AB22-4CB4-9C0E-E7E2302CA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540" y="428117"/>
            <a:ext cx="835122" cy="70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emf"/><Relationship Id="rId61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3.w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50" Type="http://schemas.openxmlformats.org/officeDocument/2006/relationships/slideLayout" Target="../slideLayouts/slideLayout103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59" Type="http://schemas.openxmlformats.org/officeDocument/2006/relationships/image" Target="../media/image5.png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54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3" Type="http://schemas.openxmlformats.org/officeDocument/2006/relationships/slideLayout" Target="../slideLayouts/slideLayout106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slideLayout" Target="../slideLayouts/slideLayout102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52" Type="http://schemas.openxmlformats.org/officeDocument/2006/relationships/slideLayout" Target="../slideLayouts/slideLayout105.xml"/><Relationship Id="rId60" Type="http://schemas.openxmlformats.org/officeDocument/2006/relationships/image" Target="../media/image13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56" Type="http://schemas.openxmlformats.org/officeDocument/2006/relationships/tags" Target="../tags/tag3.xml"/><Relationship Id="rId8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38D8D7-A462-4C8D-9448-EFFAD86462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990848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592" imgH="591" progId="TCLayout.ActiveDocument.1">
                  <p:embed/>
                </p:oleObj>
              </mc:Choice>
              <mc:Fallback>
                <p:oleObj name="think-cell Slide" r:id="rId56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738D8D7-A462-4C8D-9448-EFFAD8646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40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95C16B-058E-4860-BEEA-26A96F855860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47" y="6329328"/>
            <a:ext cx="1505353" cy="2219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056F827-EF0F-4841-BF9F-66695D5C34C3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16" y="6313847"/>
            <a:ext cx="1517567" cy="252928"/>
          </a:xfrm>
          <a:prstGeom prst="rect">
            <a:avLst/>
          </a:prstGeom>
        </p:spPr>
      </p:pic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AC1BA2A2-D02E-4BFA-9667-5B74C6791A5A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" y="6222995"/>
            <a:ext cx="1113601" cy="43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778" r:id="rId3"/>
    <p:sldLayoutId id="2147483780" r:id="rId4"/>
    <p:sldLayoutId id="2147483779" r:id="rId5"/>
    <p:sldLayoutId id="2147483782" r:id="rId6"/>
    <p:sldLayoutId id="2147483781" r:id="rId7"/>
    <p:sldLayoutId id="2147483777" r:id="rId8"/>
    <p:sldLayoutId id="2147483783" r:id="rId9"/>
    <p:sldLayoutId id="2147483784" r:id="rId10"/>
    <p:sldLayoutId id="2147483786" r:id="rId11"/>
    <p:sldLayoutId id="2147483785" r:id="rId12"/>
    <p:sldLayoutId id="2147483788" r:id="rId13"/>
    <p:sldLayoutId id="2147483787" r:id="rId14"/>
    <p:sldLayoutId id="2147483650" r:id="rId15"/>
    <p:sldLayoutId id="2147483764" r:id="rId16"/>
    <p:sldLayoutId id="2147483713" r:id="rId17"/>
    <p:sldLayoutId id="2147483765" r:id="rId18"/>
    <p:sldLayoutId id="2147483652" r:id="rId19"/>
    <p:sldLayoutId id="2147483718" r:id="rId20"/>
    <p:sldLayoutId id="2147483651" r:id="rId21"/>
    <p:sldLayoutId id="2147483708" r:id="rId22"/>
    <p:sldLayoutId id="2147483734" r:id="rId23"/>
    <p:sldLayoutId id="2147483712" r:id="rId24"/>
    <p:sldLayoutId id="2147483735" r:id="rId25"/>
    <p:sldLayoutId id="2147483720" r:id="rId26"/>
    <p:sldLayoutId id="2147483736" r:id="rId27"/>
    <p:sldLayoutId id="2147483655" r:id="rId28"/>
    <p:sldLayoutId id="2147483802" r:id="rId29"/>
    <p:sldLayoutId id="2147483726" r:id="rId30"/>
    <p:sldLayoutId id="2147483727" r:id="rId31"/>
    <p:sldLayoutId id="2147483670" r:id="rId32"/>
    <p:sldLayoutId id="2147483737" r:id="rId33"/>
    <p:sldLayoutId id="2147483702" r:id="rId34"/>
    <p:sldLayoutId id="2147483738" r:id="rId35"/>
    <p:sldLayoutId id="2147483721" r:id="rId36"/>
    <p:sldLayoutId id="2147483739" r:id="rId37"/>
    <p:sldLayoutId id="2147483767" r:id="rId38"/>
    <p:sldLayoutId id="2147483770" r:id="rId39"/>
    <p:sldLayoutId id="2147483772" r:id="rId40"/>
    <p:sldLayoutId id="2147483789" r:id="rId41"/>
    <p:sldLayoutId id="2147483790" r:id="rId42"/>
    <p:sldLayoutId id="2147483791" r:id="rId43"/>
    <p:sldLayoutId id="2147483656" r:id="rId44"/>
    <p:sldLayoutId id="2147483657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658" r:id="rId52"/>
    <p:sldLayoutId id="2147483659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5EA3D30-7FAC-406B-9DD1-8BCE0748A2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278212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7" imgW="592" imgH="591" progId="TCLayout.ActiveDocument.1">
                  <p:embed/>
                </p:oleObj>
              </mc:Choice>
              <mc:Fallback>
                <p:oleObj name="think-cell Slide" r:id="rId57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5EA3D30-7FAC-406B-9DD1-8BCE0748A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675C3-A68A-494B-A887-BB4F9C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2"/>
            <a:ext cx="9569557" cy="613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4F11B-CC2F-4841-B144-357C828B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69" y="1299308"/>
            <a:ext cx="11205372" cy="472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872D-DE43-4755-8211-BDAE2EE6B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3495" y="6257748"/>
            <a:ext cx="107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6F3F4CD8-536F-4549-973D-0FBA9CAF6C21}" type="datetime1">
              <a:rPr lang="fi-FI" smtClean="0"/>
              <a:pPr/>
              <a:t>25.1.2024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6FFF-A4FB-4489-9B49-5DDC688AA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568" y="6257749"/>
            <a:ext cx="603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D5C7B8F6-2765-465B-BF52-D1DF320C1AE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4F72BBA-3120-418C-94D3-114F2CB31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15693" y="6257748"/>
            <a:ext cx="205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fi-FI"/>
              <a:t>Alatunniste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4A78410-7DAE-4BD5-ACEE-CAF6BFA9404C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7" y="431617"/>
            <a:ext cx="821524" cy="696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8F5E9F-A37F-4244-A1FD-705A898F7F45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68" y="6242935"/>
            <a:ext cx="2317555" cy="3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90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  <p:sldLayoutId id="2147483859" r:id="rId51"/>
    <p:sldLayoutId id="2147483860" r:id="rId52"/>
    <p:sldLayoutId id="2147483861" r:id="rId53"/>
    <p:sldLayoutId id="2147483862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0">
          <a:solidFill>
            <a:schemeClr val="tx1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ExtraLight" panose="00000300000000000000" pitchFamily="2" charset="0"/>
          <a:ea typeface="+mn-ea"/>
          <a:cs typeface="Poppins ExtraLight" panose="000003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>
            <a:extLst>
              <a:ext uri="{FF2B5EF4-FFF2-40B4-BE49-F238E27FC236}">
                <a16:creationId xmlns:a16="http://schemas.microsoft.com/office/drawing/2014/main" id="{EFB4C843-EA82-47DE-8C4D-3DD50D84A2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23524" y="5731756"/>
            <a:ext cx="1054296" cy="65652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B5FE4D9-1CB3-4158-958B-76C2CAACDD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279775" y="5792602"/>
            <a:ext cx="1314272" cy="8184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OTSIKKO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ADD5B00-4D3C-4193-9A32-64070AA77B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CA63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CA63A"/>
        </a:buClr>
        <a:buFont typeface="Calibri" panose="020F050202020403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CA63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CA63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CA63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CA63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3A3A9E-889D-47A1-AF34-D2ECE239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46" y="897062"/>
            <a:ext cx="7469818" cy="1855282"/>
          </a:xfrm>
        </p:spPr>
        <p:txBody>
          <a:bodyPr>
            <a:noAutofit/>
          </a:bodyPr>
          <a:lstStyle/>
          <a:p>
            <a:r>
              <a:rPr lang="fi-FI" sz="4400" b="1">
                <a:latin typeface="Calibri" panose="020F0502020204030204" pitchFamily="34" charset="0"/>
                <a:cs typeface="Calibri" panose="020F0502020204030204" pitchFamily="34" charset="0"/>
              </a:rPr>
              <a:t>Vantaan ja Keravan palveluverkkosuunnitelman</a:t>
            </a:r>
            <a:br>
              <a:rPr lang="fi-FI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4400" b="1">
                <a:latin typeface="Calibri" panose="020F0502020204030204" pitchFamily="34" charset="0"/>
                <a:cs typeface="Calibri" panose="020F0502020204030204" pitchFamily="34" charset="0"/>
              </a:rPr>
              <a:t>valmistelu</a:t>
            </a:r>
            <a:endParaRPr lang="fi-FI" sz="360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AA9926-9DA5-4B55-9B93-D854EEA58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704" y="4105656"/>
            <a:ext cx="7407164" cy="1713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Monikulttuurisuusasioiden neuvottelukunta 1.2.2024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Tilakeskuspäällikkö Pasi Salo</a:t>
            </a:r>
          </a:p>
        </p:txBody>
      </p:sp>
    </p:spTree>
    <p:extLst>
      <p:ext uri="{BB962C8B-B14F-4D97-AF65-F5344CB8AC3E}">
        <p14:creationId xmlns:p14="http://schemas.microsoft.com/office/powerpoint/2010/main" val="17884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Palveluverkkosuunnitelmien</a:t>
            </a:r>
            <a:br>
              <a:rPr lang="fi-FI" b="1">
                <a:solidFill>
                  <a:srgbClr val="00B050"/>
                </a:solidFill>
              </a:rPr>
            </a:br>
            <a:r>
              <a:rPr lang="fi-FI" b="1">
                <a:solidFill>
                  <a:srgbClr val="00B050"/>
                </a:solidFill>
              </a:rPr>
              <a:t>valmistelutyön jatkuminen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10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128844"/>
          </a:xfrm>
        </p:spPr>
        <p:txBody>
          <a:bodyPr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Palveluverkkosuunnitelma-asiakirjan valmistelua varten on laadittu sisällysluettelo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Tarkoitus on jatkaa palveluverkkosuunnitelman valmistelua yhteistyössä päätöksentekijöiden ja eri sidosryhmien kanssa alkuvuonna 2024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Tavoitteena on tuoda palveluverkkosuunnitelma hyväksyttäväksi aluevaltuustoon huhtikuussa 2024</a:t>
            </a:r>
          </a:p>
          <a:p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Palveluverkkosuunnitelmaluonnoksen </a:t>
            </a:r>
            <a:b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sisällysluettelo (”osa 1”)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11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128844"/>
          </a:xfrm>
        </p:spPr>
        <p:txBody>
          <a:bodyPr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Luku 1:   	Johdanto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Luku 2: 	Nykyinen toimitila- ja asuntoverkosto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Luku 3: 	Hyvinvointialueen väestö ja alueiden kehitys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Luku 4: 	Hyvinvointialueen strategia, toimintaympäristön muutokset ja 			investointien suunnittelu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Luku 5: 	Palveluverkkosuunnittelun keskeiset periaatteet</a:t>
            </a:r>
          </a:p>
        </p:txBody>
      </p:sp>
    </p:spTree>
    <p:extLst>
      <p:ext uri="{BB962C8B-B14F-4D97-AF65-F5344CB8AC3E}">
        <p14:creationId xmlns:p14="http://schemas.microsoft.com/office/powerpoint/2010/main" val="384025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794320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Palveluverkkosuunnitelmaluonnoksen </a:t>
            </a:r>
            <a:b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sisällysluettelo (”osa 2”, luvut 6-10)</a:t>
            </a:r>
            <a:b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Toimialakohtaiset kokonaisuudet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12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2556769"/>
            <a:ext cx="11205372" cy="3471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Toimialojen palvelutuotannon kuvaus ja strategiset tavoitteet</a:t>
            </a:r>
          </a:p>
          <a:p>
            <a:pPr marL="514350" indent="-514350">
              <a:buFont typeface="+mj-lt"/>
              <a:buAutoNum type="arabicPeriod"/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Toimintaympäristöanalyysi</a:t>
            </a:r>
          </a:p>
          <a:p>
            <a:pPr marL="514350" indent="-514350">
              <a:buFont typeface="+mj-lt"/>
              <a:buAutoNum type="arabicPeriod"/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Palveluverkon nykytila</a:t>
            </a:r>
          </a:p>
          <a:p>
            <a:pPr marL="514350" indent="-514350">
              <a:buFont typeface="+mj-lt"/>
              <a:buAutoNum type="arabicPeriod"/>
            </a:pPr>
            <a:r>
              <a:rPr lang="fi-FI">
                <a:latin typeface="Calibri"/>
                <a:cs typeface="Calibri"/>
              </a:rPr>
              <a:t>Palveluverkon tulevaisuuden visio ja kehittämistarpeet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Pelastustoimen osalta kohdan 1 korvaa ”Lainsäädännön palvelutuotannolle asettamat vaatimukset” </a:t>
            </a:r>
          </a:p>
        </p:txBody>
      </p:sp>
    </p:spTree>
    <p:extLst>
      <p:ext uri="{BB962C8B-B14F-4D97-AF65-F5344CB8AC3E}">
        <p14:creationId xmlns:p14="http://schemas.microsoft.com/office/powerpoint/2010/main" val="21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474724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Palveluverkkosuunnitelmaluonnoksen </a:t>
            </a:r>
            <a:b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sisällysluettelo (”osa 3”, luku 11)</a:t>
            </a:r>
            <a:b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i-FI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13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2556769"/>
            <a:ext cx="11205372" cy="3471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Vantaan ja Keravan hyvinvointialueen palveluverkkojen kehittämissuunnitelma ja jatkotoimenpiteet</a:t>
            </a:r>
          </a:p>
          <a:p>
            <a:pPr marL="0" indent="0">
              <a:buNone/>
            </a:pPr>
            <a:endParaRPr lang="fi-FI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3200">
                <a:latin typeface="Calibri" panose="020F0502020204030204" pitchFamily="34" charset="0"/>
                <a:cs typeface="Calibri" panose="020F0502020204030204" pitchFamily="34" charset="0"/>
              </a:rPr>
              <a:t>Lisäksi palveluverkkosuunnitelman liitteeksi taulukoita toimitiloista ja asunnoista.</a:t>
            </a:r>
          </a:p>
        </p:txBody>
      </p:sp>
    </p:spTree>
    <p:extLst>
      <p:ext uri="{BB962C8B-B14F-4D97-AF65-F5344CB8AC3E}">
        <p14:creationId xmlns:p14="http://schemas.microsoft.com/office/powerpoint/2010/main" val="6865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Aikaisempi valmistelu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Palveluja järjestävät toimialat ovat vuoden 2023 aikana tehneet toimipistekohtaisia (kiinteistöt/rakennukset/toimitilat ja asunnot) tarkasteluja yhteistyössä tilakeskuksen kanssa</a:t>
            </a:r>
          </a:p>
          <a:p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Tarkastelujen kohteena ovat olleet mm.  seuraavat asiat: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Toimipisteiden pinta-ala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Vuokrasopimuksen sitovuus ja pituus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Rakennuksen ja tilojen kunto sekä rakennuksen jäljellä oleva elinkaari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Tiloissa järjestettävä toiminta, palvelut ja käyttötarkoitus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Tilojen käytettävyys ja soveltuvuus käyttötarkoitukseensa</a:t>
            </a:r>
          </a:p>
          <a:p>
            <a:pPr lvl="1"/>
            <a:r>
              <a:rPr 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Palvelutuotannon kapasiteetin riittävyys</a:t>
            </a:r>
          </a:p>
          <a:p>
            <a:pPr lvl="1"/>
            <a:r>
              <a:rPr 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Palvelutuotannon kapasiteetin muutosten ennuste ja palvelu/toimitilaverkkoon tehtävät muutos-, kehittämis- ja investointiesitykset</a:t>
            </a:r>
          </a:p>
          <a:p>
            <a:pPr lvl="1"/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Tuotantotapa-analyysit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Järjestämisen tuki on tehnyt vuoden 2023 palvelukohtaisia tuotantotapa-analyysejä, joissa on kartoitettu mm.</a:t>
            </a:r>
          </a:p>
          <a:p>
            <a:pPr lvl="1"/>
            <a:r>
              <a:rPr lang="fi-FI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Oman palvelutuotannon ja ostopalveluilla hankittavien palvelu</a:t>
            </a:r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jen kustannuksia, laatua ja saatavuutta</a:t>
            </a:r>
          </a:p>
          <a:p>
            <a:pPr lvl="1"/>
            <a:r>
              <a:rPr lang="fi-FI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Oman tuotannon kasvattamisen edellyttämien investointien kannattavuutta</a:t>
            </a: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Tulevaisuusjaostojen työpajat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4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Valmisteltujen materiaalien pohjalta järjestettiin syksyllä 2023 tulevaisuusjaostojen työpajat, joissa käsiteltiin keskeisiä palveluverkko-suunnitteluun liittyviä erityiskysymyksiä palvelunjärjestämistapoihin liittyen. 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Työpajojen aiheina olivat keskitettyihin palveluihin, lähipalveluihin, etäpalveluiden ja teknologian hyödyntämiseen, liikkuviin palveluihin sekä monituottajamalleihin liittyvät näkökohdat.</a:t>
            </a:r>
          </a:p>
        </p:txBody>
      </p:sp>
    </p:spTree>
    <p:extLst>
      <p:ext uri="{BB962C8B-B14F-4D97-AF65-F5344CB8AC3E}">
        <p14:creationId xmlns:p14="http://schemas.microsoft.com/office/powerpoint/2010/main" val="3038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704101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Tulevaisuusjaostojen työpajat pidettiin…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420427"/>
            <a:ext cx="11205372" cy="4608238"/>
          </a:xfrm>
        </p:spPr>
        <p:txBody>
          <a:bodyPr>
            <a:normAutofit/>
          </a:bodyPr>
          <a:lstStyle/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Vanhusten palvelut –jaosto 4.10.2023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Lasten, nuorten ja perheiden palvelut –jaosto 10.10.2023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Terveydenhuollon palvelut –jaosto 11.10.2023</a:t>
            </a:r>
          </a:p>
          <a:p>
            <a:r>
              <a:rPr lang="fi-FI">
                <a:latin typeface="Calibri" panose="020F0502020204030204" pitchFamily="34" charset="0"/>
                <a:cs typeface="Calibri" panose="020F0502020204030204" pitchFamily="34" charset="0"/>
              </a:rPr>
              <a:t>Aikuissosiaalityö ja vammaispalvelut –jaosto 19.10.2023</a:t>
            </a:r>
          </a:p>
        </p:txBody>
      </p:sp>
    </p:spTree>
    <p:extLst>
      <p:ext uri="{BB962C8B-B14F-4D97-AF65-F5344CB8AC3E}">
        <p14:creationId xmlns:p14="http://schemas.microsoft.com/office/powerpoint/2010/main" val="22749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Palveluverkkosuunnitelman valmistelun aikataulu keväällä 2024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6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288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cs typeface="Calibri"/>
              </a:rPr>
              <a:t>Luonnos käsittelyaikataulusta:</a:t>
            </a:r>
          </a:p>
          <a:p>
            <a:r>
              <a:rPr lang="fi-FI" sz="2400" dirty="0">
                <a:latin typeface="Calibri"/>
                <a:cs typeface="Calibri"/>
              </a:rPr>
              <a:t>Aluehallituksen selostustilaisuus 17.1.2024</a:t>
            </a:r>
          </a:p>
          <a:p>
            <a:r>
              <a:rPr lang="fi-FI" sz="2400" dirty="0">
                <a:latin typeface="Calibri"/>
                <a:cs typeface="Calibri"/>
              </a:rPr>
              <a:t>Aluehallituksen kokous 23.1.2024 (prosessin hyväksyminen)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400" dirty="0">
                <a:latin typeface="Calibri"/>
                <a:cs typeface="Calibri"/>
              </a:rPr>
              <a:t>Tämän jälkeen tarkoituksena on, että hyvinvointialueen </a:t>
            </a:r>
            <a:r>
              <a:rPr lang="fi-FI" sz="2400" b="1" dirty="0">
                <a:latin typeface="Calibri"/>
                <a:cs typeface="Calibri"/>
              </a:rPr>
              <a:t>vaikuttamistoimielimet </a:t>
            </a:r>
            <a:r>
              <a:rPr lang="fi-FI" sz="2400" dirty="0">
                <a:latin typeface="Calibri"/>
                <a:cs typeface="Calibri"/>
              </a:rPr>
              <a:t>käsittelevät palveluverkkoa tulevissa kokouksissaan: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latin typeface="Calibri"/>
                <a:cs typeface="Calibri"/>
              </a:rPr>
              <a:t>Monikulttuurisuusasiain neuvottelukunta 1.2.2024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latin typeface="Calibri"/>
                <a:cs typeface="Calibri"/>
              </a:rPr>
              <a:t>Vanhusneuvosto 15.2.2024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latin typeface="Calibri"/>
                <a:cs typeface="Calibri"/>
              </a:rPr>
              <a:t>Vammaisneuvosto 15.2.2024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dirty="0">
                <a:latin typeface="Calibri"/>
                <a:cs typeface="Calibri"/>
              </a:rPr>
              <a:t>Nuorisovaltuusto 26.2.2024</a:t>
            </a:r>
          </a:p>
        </p:txBody>
      </p:sp>
    </p:spTree>
    <p:extLst>
      <p:ext uri="{BB962C8B-B14F-4D97-AF65-F5344CB8AC3E}">
        <p14:creationId xmlns:p14="http://schemas.microsoft.com/office/powerpoint/2010/main" val="30680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Palveluverkkosuunnitelman valmistelun aikataulu keväällä 2024 (dia 2)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7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1288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b="1">
                <a:latin typeface="Calibri"/>
                <a:cs typeface="Calibri"/>
              </a:rPr>
              <a:t>Aluehallituksen iltakoulu 28.2.2024</a:t>
            </a:r>
            <a:endParaRPr lang="en-US" sz="2400" b="1">
              <a:latin typeface="Calibri"/>
              <a:cs typeface="Calibri"/>
            </a:endParaRPr>
          </a:p>
          <a:p>
            <a:r>
              <a:rPr lang="fi-FI" sz="2400" b="1">
                <a:latin typeface="Calibri"/>
                <a:cs typeface="Calibri"/>
              </a:rPr>
              <a:t>Aluevaltuuston selostustilaisuus ja iltakoulu 29.2.2024 </a:t>
            </a:r>
            <a:r>
              <a:rPr lang="fi-FI" sz="2400">
                <a:latin typeface="Calibri"/>
                <a:cs typeface="Calibri"/>
              </a:rPr>
              <a:t>(uudistusohjelma + palveluverkko)</a:t>
            </a:r>
            <a:endParaRPr lang="en-US" sz="2400">
              <a:latin typeface="Calibri"/>
              <a:cs typeface="Calibri"/>
            </a:endParaRPr>
          </a:p>
          <a:p>
            <a:r>
              <a:rPr lang="fi-FI" sz="2400">
                <a:latin typeface="Calibri"/>
                <a:cs typeface="Calibri"/>
              </a:rPr>
              <a:t>Tämän jälkeen palveluverkkosuunnitelma on tarkoitus lähettää </a:t>
            </a:r>
            <a:r>
              <a:rPr lang="fi-FI" sz="2400" b="1">
                <a:latin typeface="Calibri"/>
                <a:cs typeface="Calibri"/>
              </a:rPr>
              <a:t>lausuntokierrokselle</a:t>
            </a:r>
            <a:r>
              <a:rPr lang="fi-FI" sz="2400">
                <a:latin typeface="Calibri"/>
                <a:cs typeface="Calibri"/>
              </a:rPr>
              <a:t>:</a:t>
            </a:r>
            <a:endParaRPr lang="fi-FI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latin typeface="Calibri"/>
                <a:cs typeface="Calibri"/>
              </a:rPr>
              <a:t>Keravan ja Vantaan kaupunginhallituksille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latin typeface="Calibri"/>
                <a:cs typeface="Calibri"/>
              </a:rPr>
              <a:t>Avoin kuntalaiskysely</a:t>
            </a:r>
            <a:endParaRPr lang="fi-FI"/>
          </a:p>
          <a:p>
            <a:pPr lvl="1">
              <a:buFont typeface="Courier New" panose="020B0604020202020204" pitchFamily="34" charset="0"/>
              <a:buChar char="o"/>
            </a:pPr>
            <a:r>
              <a:rPr lang="fi-FI">
                <a:latin typeface="Calibri"/>
                <a:cs typeface="Calibri"/>
              </a:rPr>
              <a:t>Hyvinvointialueen tulevaisuusjaostot, pelastuslautakunta ja kansalliskielilautakunta</a:t>
            </a:r>
            <a:endParaRPr lang="fi-FI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Terveydenhuollon palvelut -jaosto 28.2.2024 (käsittely jo ennen aluevaltuuston iltakoulua)</a:t>
            </a:r>
            <a:endParaRPr lang="fi-FI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Lasten, nuorten ja perheiden palvelut -jaosto 5.3.2024</a:t>
            </a:r>
            <a:endParaRPr lang="fi-FI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Aikuissosiaalityö- ja vammaispalvelut -jaosto 6.3.2024</a:t>
            </a:r>
            <a:endParaRPr lang="fi-FI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Vanhusten palvelut -jaosto 7.3.2024</a:t>
            </a:r>
            <a:endParaRPr lang="fi-FI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Pelastuslautakunta 13.3.2024</a:t>
            </a:r>
            <a:endParaRPr lang="fi-FI" sz="2400"/>
          </a:p>
          <a:p>
            <a:pPr lvl="2">
              <a:buFont typeface="Wingdings" panose="020B0604020202020204" pitchFamily="34" charset="0"/>
              <a:buChar char="§"/>
            </a:pPr>
            <a:r>
              <a:rPr lang="fi-FI" sz="2400">
                <a:latin typeface="Calibri"/>
                <a:cs typeface="Calibri"/>
              </a:rPr>
              <a:t>Kansalliskielilautakunta 13.3.2024</a:t>
            </a:r>
            <a:endParaRPr lang="fi-FI" sz="2400"/>
          </a:p>
          <a:p>
            <a:pPr lvl="1">
              <a:buFont typeface="Courier New" panose="020B0604020202020204" pitchFamily="34" charset="0"/>
              <a:buChar char="o"/>
            </a:pPr>
            <a:endParaRPr lang="fi-F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7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AD8D-36CB-B414-E369-8CD294CC0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936ECC-4CA4-B7DD-EBA5-CEAE81D9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Palveluverkkosuunnitelman valmistelun aikataulu keväällä 2024 (dia 3)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9C427D3-2547-4B48-3B00-521BC0D3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D3F33B-DDAF-4324-49B0-74310D6D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8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A9F3330-0914-A317-18CF-F10BAAD4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128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latin typeface="Calibri"/>
                <a:cs typeface="Calibri"/>
              </a:rPr>
              <a:t>Lausuntokierroksen tuloksia on tarkoitus käsitellä aluehallituksen seminaarissa huhtikuun alussa, minkä jälkeen palveluverkkosuunnitelman on tarkoitus tulla aluehallituksen kokoukseen 16.4.2024 käsiteltäväksi niin, että se voitaisiin esittää edelleen aluevaltuuston 29.4.2024 hyväksyttäväksi.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fi-FI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10DE6-18CD-8F73-923E-88AFF412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8" y="487241"/>
            <a:ext cx="9569557" cy="10219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Palveluverkkosuunnitelman valmistelun aikataulu keväällä 2024 (dia 4)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708C69-B675-4D47-15F6-FBD2B0DC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6DBD-9ABD-401A-ACC4-8E3C979D470F}" type="datetime1">
              <a:rPr lang="fi-FI" smtClean="0"/>
              <a:t>25.1.2024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95332E-1CA7-7985-B519-3699BE5A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B8F6-2765-465B-BF52-D1DF320C1AE3}" type="slidenum">
              <a:rPr lang="fi-FI" smtClean="0"/>
              <a:t>9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D414519-2582-DB20-2006-0A6AFAAF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69" y="1899821"/>
            <a:ext cx="11205372" cy="4128844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Aluehallituksen seminaari, huhtikuu 2024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Aluehallituksen kokous 16.4.2024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Aluevaltuusto 29.4.2024, päätöskäsittely</a:t>
            </a:r>
          </a:p>
        </p:txBody>
      </p:sp>
    </p:spTree>
    <p:extLst>
      <p:ext uri="{BB962C8B-B14F-4D97-AF65-F5344CB8AC3E}">
        <p14:creationId xmlns:p14="http://schemas.microsoft.com/office/powerpoint/2010/main" val="8387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ULsote_ja_rakenneuudistus">
  <a:themeElements>
    <a:clrScheme name="Vakeso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1F83"/>
      </a:accent1>
      <a:accent2>
        <a:srgbClr val="76CBF3"/>
      </a:accent2>
      <a:accent3>
        <a:srgbClr val="00983A"/>
      </a:accent3>
      <a:accent4>
        <a:srgbClr val="74B72B"/>
      </a:accent4>
      <a:accent5>
        <a:srgbClr val="E6007E"/>
      </a:accent5>
      <a:accent6>
        <a:srgbClr val="EA5297"/>
      </a:accent6>
      <a:hlink>
        <a:srgbClr val="0563C1"/>
      </a:hlink>
      <a:folHlink>
        <a:srgbClr val="954F72"/>
      </a:folHlink>
    </a:clrScheme>
    <a:fontScheme name="Vakesote">
      <a:majorFont>
        <a:latin typeface="Poppins Black"/>
        <a:ea typeface=""/>
        <a:cs typeface=""/>
      </a:majorFont>
      <a:minorFont>
        <a:latin typeface="Poppins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d2ee93-6a61-4c93-b8d3-946151f18509" xsi:nil="true"/>
    <lcf76f155ced4ddcb4097134ff3c332f xmlns="fd04334a-7a6e-4263-9609-0d242ca1ee47">
      <Terms xmlns="http://schemas.microsoft.com/office/infopath/2007/PartnerControls"/>
    </lcf76f155ced4ddcb4097134ff3c332f>
    <SharedWithUsers xmlns="12d2ee93-6a61-4c93-b8d3-946151f18509">
      <UserInfo>
        <DisplayName>Hokkanen Mikko</DisplayName>
        <AccountId>40</AccountId>
        <AccountType/>
      </UserInfo>
      <UserInfo>
        <DisplayName>Aronkytö Timo</DisplayName>
        <AccountId>211</AccountId>
        <AccountType/>
      </UserInfo>
      <UserInfo>
        <DisplayName>Liljeroos Riikka</DisplayName>
        <AccountId>38</AccountId>
        <AccountType/>
      </UserInfo>
      <UserInfo>
        <DisplayName>Salo Pasi</DisplayName>
        <AccountId>12</AccountId>
        <AccountType/>
      </UserInfo>
      <UserInfo>
        <DisplayName>Pitkänen Timo</DisplayName>
        <AccountId>39</AccountId>
        <AccountType/>
      </UserInfo>
      <UserInfo>
        <DisplayName>Lahnalampi-Lahtinen Minna</DisplayName>
        <AccountId>131</AccountId>
        <AccountType/>
      </UserInfo>
      <UserInfo>
        <DisplayName>Liukko Kati-Johanna</DisplayName>
        <AccountId>33</AccountId>
        <AccountType/>
      </UserInfo>
      <UserInfo>
        <DisplayName>Leväpelto Kirsi</DisplayName>
        <AccountId>85</AccountId>
        <AccountType/>
      </UserInfo>
      <UserInfo>
        <DisplayName>Landstedt Jyrki</DisplayName>
        <AccountId>243</AccountId>
        <AccountType/>
      </UserInfo>
      <UserInfo>
        <DisplayName>Rahikainen Jussi</DisplayName>
        <AccountId>46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22BAD91D3A74CBCAD3A5CC30D1602" ma:contentTypeVersion="14" ma:contentTypeDescription="Create a new document." ma:contentTypeScope="" ma:versionID="472160061d66182243f78b0c64c23fb0">
  <xsd:schema xmlns:xsd="http://www.w3.org/2001/XMLSchema" xmlns:xs="http://www.w3.org/2001/XMLSchema" xmlns:p="http://schemas.microsoft.com/office/2006/metadata/properties" xmlns:ns2="fd04334a-7a6e-4263-9609-0d242ca1ee47" xmlns:ns3="12d2ee93-6a61-4c93-b8d3-946151f18509" targetNamespace="http://schemas.microsoft.com/office/2006/metadata/properties" ma:root="true" ma:fieldsID="bea78743671637cc3dbbdcdaef94da4d" ns2:_="" ns3:_="">
    <xsd:import namespace="fd04334a-7a6e-4263-9609-0d242ca1ee47"/>
    <xsd:import namespace="12d2ee93-6a61-4c93-b8d3-946151f18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4334a-7a6e-4263-9609-0d242ca1e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5685aec-b611-4d42-aeb4-a50954e9c4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2ee93-6a61-4c93-b8d3-946151f185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f81c12d-f420-4849-8e30-53fb79a23476}" ma:internalName="TaxCatchAll" ma:showField="CatchAllData" ma:web="12d2ee93-6a61-4c93-b8d3-946151f185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0BFA90-CB2A-4438-88F8-D8898C36CD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2d2ee93-6a61-4c93-b8d3-946151f18509"/>
    <ds:schemaRef ds:uri="http://purl.org/dc/elements/1.1/"/>
    <ds:schemaRef ds:uri="http://schemas.microsoft.com/office/2006/metadata/properties"/>
    <ds:schemaRef ds:uri="fd04334a-7a6e-4263-9609-0d242ca1ee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255C06-07A4-4960-9B20-81CA1A0C6697}">
  <ds:schemaRefs>
    <ds:schemaRef ds:uri="12d2ee93-6a61-4c93-b8d3-946151f18509"/>
    <ds:schemaRef ds:uri="fd04334a-7a6e-4263-9609-0d242ca1e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62A1980-D82B-4EFF-B6E9-BBC8661568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541</Words>
  <Application>Microsoft Office PowerPoint</Application>
  <PresentationFormat>Laajakuva</PresentationFormat>
  <Paragraphs>101</Paragraphs>
  <Slides>13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5" baseType="lpstr">
      <vt:lpstr>Poppins ExtraBold</vt:lpstr>
      <vt:lpstr>Calibri</vt:lpstr>
      <vt:lpstr>Poppins SemiBold</vt:lpstr>
      <vt:lpstr>Wingdings</vt:lpstr>
      <vt:lpstr>Courier New</vt:lpstr>
      <vt:lpstr>Arial</vt:lpstr>
      <vt:lpstr>Arial Black</vt:lpstr>
      <vt:lpstr>Poppins ExtraLight</vt:lpstr>
      <vt:lpstr>TULsote_ja_rakenneuudistus</vt:lpstr>
      <vt:lpstr>1_TULsote_ja_rakenneuudistus</vt:lpstr>
      <vt:lpstr>Custom Design</vt:lpstr>
      <vt:lpstr>think-cell Slide</vt:lpstr>
      <vt:lpstr>Vantaan ja Keravan palveluverkkosuunnitelman valmistelu</vt:lpstr>
      <vt:lpstr>Aikaisempi valmistelu</vt:lpstr>
      <vt:lpstr>Tuotantotapa-analyysit</vt:lpstr>
      <vt:lpstr>Tulevaisuusjaostojen työpajat</vt:lpstr>
      <vt:lpstr>Tulevaisuusjaostojen työpajat pidettiin…</vt:lpstr>
      <vt:lpstr>Palveluverkkosuunnitelman valmistelun aikataulu keväällä 2024</vt:lpstr>
      <vt:lpstr>Palveluverkkosuunnitelman valmistelun aikataulu keväällä 2024 (dia 2)</vt:lpstr>
      <vt:lpstr>Palveluverkkosuunnitelman valmistelun aikataulu keväällä 2024 (dia 3)</vt:lpstr>
      <vt:lpstr>Palveluverkkosuunnitelman valmistelun aikataulu keväällä 2024 (dia 4)</vt:lpstr>
      <vt:lpstr>Palveluverkkosuunnitelmien valmistelutyön jatkuminen</vt:lpstr>
      <vt:lpstr>Palveluverkkosuunnitelmaluonnoksen  sisällysluettelo (”osa 1”)</vt:lpstr>
      <vt:lpstr>Palveluverkkosuunnitelmaluonnoksen  sisällysluettelo (”osa 2”, luvut 6-10) - Toimialakohtaiset kokonaisuudet</vt:lpstr>
      <vt:lpstr>Palveluverkkosuunnitelmaluonnoksen  sisällysluettelo (”osa 3”, luku 11)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Keponen Matti</dc:creator>
  <cp:lastModifiedBy>Salo Pasi</cp:lastModifiedBy>
  <cp:revision>7</cp:revision>
  <dcterms:created xsi:type="dcterms:W3CDTF">2020-12-16T08:34:10Z</dcterms:created>
  <dcterms:modified xsi:type="dcterms:W3CDTF">2024-01-25T09:27:56Z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0x010100E3A22BAD91D3A74CBCAD3A5CC30D1602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2021-09-23T09:02:57Z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51295c10-63eb-4862-afaa-03ff3c8749e7</vt:lpwstr>
  </property>
  <property fmtid="{D5CDD505-2E9C-101B-9397-08002B2CF9AE}" pid="9" name="MSIP_Label_ea60d57e-af5b-4752-ac57-3e4f28ca11dc_ContentBits">
    <vt:lpwstr>0</vt:lpwstr>
  </property>
  <property fmtid="{D5CDD505-2E9C-101B-9397-08002B2CF9AE}" pid="10" name="_NewReviewCycle">
    <vt:lpwstr/>
  </property>
  <property fmtid="{D5CDD505-2E9C-101B-9397-08002B2CF9AE}" pid="16" name="MediaServiceImageTags">
    <vt:lpwstr/>
  </property>
  <property fmtid="{D5CDD505-2E9C-101B-9397-08002B2CF9AE}" pid="17" name="MSIP_Label_defa4170-0d19-0005-0004-bc88714345d2_Enabled">
    <vt:lpwstr>true</vt:lpwstr>
  </property>
  <property fmtid="{D5CDD505-2E9C-101B-9397-08002B2CF9AE}" pid="18" name="MSIP_Label_defa4170-0d19-0005-0004-bc88714345d2_SetDate">
    <vt:lpwstr>2023-06-12T05:43:18Z</vt:lpwstr>
  </property>
  <property fmtid="{D5CDD505-2E9C-101B-9397-08002B2CF9AE}" pid="19" name="MSIP_Label_defa4170-0d19-0005-0004-bc88714345d2_Method">
    <vt:lpwstr>Standard</vt:lpwstr>
  </property>
  <property fmtid="{D5CDD505-2E9C-101B-9397-08002B2CF9AE}" pid="20" name="MSIP_Label_defa4170-0d19-0005-0004-bc88714345d2_Name">
    <vt:lpwstr>defa4170-0d19-0005-0004-bc88714345d2</vt:lpwstr>
  </property>
  <property fmtid="{D5CDD505-2E9C-101B-9397-08002B2CF9AE}" pid="21" name="MSIP_Label_defa4170-0d19-0005-0004-bc88714345d2_SiteId">
    <vt:lpwstr>7cbe7314-9eec-453e-aa25-b39667b2f68f</vt:lpwstr>
  </property>
  <property fmtid="{D5CDD505-2E9C-101B-9397-08002B2CF9AE}" pid="22" name="MSIP_Label_defa4170-0d19-0005-0004-bc88714345d2_ActionId">
    <vt:lpwstr>450717c2-a812-47fe-a6e2-83886801d1d6</vt:lpwstr>
  </property>
  <property fmtid="{D5CDD505-2E9C-101B-9397-08002B2CF9AE}" pid="23" name="MSIP_Label_defa4170-0d19-0005-0004-bc88714345d2_ContentBits">
    <vt:lpwstr>0</vt:lpwstr>
  </property>
</Properties>
</file>